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40" r:id="rId3"/>
    <p:sldId id="661" r:id="rId5"/>
    <p:sldId id="697" r:id="rId6"/>
    <p:sldId id="700" r:id="rId7"/>
    <p:sldId id="701" r:id="rId8"/>
    <p:sldId id="702" r:id="rId9"/>
    <p:sldId id="705" r:id="rId10"/>
    <p:sldId id="704" r:id="rId11"/>
    <p:sldId id="703" r:id="rId12"/>
    <p:sldId id="707" r:id="rId13"/>
    <p:sldId id="716" r:id="rId14"/>
    <p:sldId id="708" r:id="rId15"/>
    <p:sldId id="710" r:id="rId16"/>
    <p:sldId id="712" r:id="rId17"/>
    <p:sldId id="714" r:id="rId18"/>
    <p:sldId id="715" r:id="rId19"/>
    <p:sldId id="709" r:id="rId20"/>
    <p:sldId id="659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26" userDrawn="1">
          <p15:clr>
            <a:srgbClr val="A4A3A4"/>
          </p15:clr>
        </p15:guide>
        <p15:guide id="3" pos="6768" userDrawn="1">
          <p15:clr>
            <a:srgbClr val="A4A3A4"/>
          </p15:clr>
        </p15:guide>
        <p15:guide id="9" orient="horz" pos="2854" userDrawn="1">
          <p15:clr>
            <a:srgbClr val="A4A3A4"/>
          </p15:clr>
        </p15:guide>
        <p15:guide id="8" pos="460" userDrawn="1">
          <p15:clr>
            <a:srgbClr val="A4A3A4"/>
          </p15:clr>
        </p15:guide>
        <p15:guide id="12" orient="horz" pos="1108" userDrawn="1">
          <p15:clr>
            <a:srgbClr val="A4A3A4"/>
          </p15:clr>
        </p15:guide>
        <p15:guide id="13" orient="horz" pos="3613" userDrawn="1">
          <p15:clr>
            <a:srgbClr val="A4A3A4"/>
          </p15:clr>
        </p15:guide>
        <p15:guide id="17" pos="4032" userDrawn="1">
          <p15:clr>
            <a:srgbClr val="A4A3A4"/>
          </p15:clr>
        </p15:guide>
        <p15:guide id="16" pos="3682" userDrawn="1">
          <p15:clr>
            <a:srgbClr val="A4A3A4"/>
          </p15:clr>
        </p15:guide>
        <p15:guide id="18" pos="2622" userDrawn="1">
          <p15:clr>
            <a:srgbClr val="A4A3A4"/>
          </p15:clr>
        </p15:guide>
        <p15:guide id="19" pos="4409" userDrawn="1">
          <p15:clr>
            <a:srgbClr val="A4A3A4"/>
          </p15:clr>
        </p15:guide>
        <p15:guide id="20" pos="6370" userDrawn="1">
          <p15:clr>
            <a:srgbClr val="A4A3A4"/>
          </p15:clr>
        </p15:guide>
        <p15:guide id="21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55273"/>
    <a:srgbClr val="55668F"/>
    <a:srgbClr val="4B6294"/>
    <a:srgbClr val="858DA1"/>
    <a:srgbClr val="000000"/>
    <a:srgbClr val="DCDCDC"/>
    <a:srgbClr val="E24535"/>
    <a:srgbClr val="FCEBCD"/>
    <a:srgbClr val="EBC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34EF049-66E6-4912-B3A2-DF1AEE303196}" styleName="表样式 1 17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/>
              </a:solidFill>
              <a:prstDash val="solid"/>
            </a:ln>
          </a:insideH>
          <a:insideV>
            <a:ln w="9525" cmpd="sng">
              <a:solidFill>
                <a:schemeClr val="accent1"/>
              </a:solidFill>
              <a:prstDash val="solid"/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1H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H>
    <a:band2V>
      <a:tcStyle>
        <a:tcBdr/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/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lastCol>
    <a:firstCol>
      <a:tcTxStyle b="on">
        <a:fontRef idx="none">
          <a:schemeClr val="bg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wCell>
      <a:tcTxStyle b="on">
        <a:fontRef idx="none">
          <a:schemeClr val="bg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s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94151" autoAdjust="0"/>
  </p:normalViewPr>
  <p:slideViewPr>
    <p:cSldViewPr snapToGrid="0" showGuides="1">
      <p:cViewPr varScale="1">
        <p:scale>
          <a:sx n="104" d="100"/>
          <a:sy n="104" d="100"/>
        </p:scale>
        <p:origin x="72" y="132"/>
      </p:cViewPr>
      <p:guideLst>
        <p:guide pos="5726"/>
        <p:guide pos="6768"/>
        <p:guide orient="horz" pos="2854"/>
        <p:guide pos="460"/>
        <p:guide orient="horz" pos="1108"/>
        <p:guide orient="horz" pos="3613"/>
        <p:guide pos="4032"/>
        <p:guide pos="3682"/>
        <p:guide pos="2622"/>
        <p:guide pos="4409"/>
        <p:guide pos="637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1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37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F9E76-A19C-458F-A386-AF5DE21EA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291" r="-2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0469156" y="293375"/>
            <a:ext cx="436422" cy="43642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941862" y="293375"/>
            <a:ext cx="436422" cy="43642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1414568" y="293375"/>
            <a:ext cx="436422" cy="4364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5"/>
          <p:cNvSpPr txBox="1"/>
          <p:nvPr userDrawn="1"/>
        </p:nvSpPr>
        <p:spPr>
          <a:xfrm>
            <a:off x="11405562" y="369249"/>
            <a:ext cx="454433" cy="2846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fld id="{2EEF1883-7A0E-4F66-9932-E581691AD397}" type="slidenum">
              <a:rPr lang="zh-CN" altLang="en-US" sz="1400" smtClean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400" b="0" dirty="0">
              <a:solidFill>
                <a:schemeClr val="bg1"/>
              </a:solidFill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0"/>
          <a:stretch>
            <a:fillRect/>
          </a:stretch>
        </p:blipFill>
        <p:spPr>
          <a:xfrm rot="16200000">
            <a:off x="117750" y="-117749"/>
            <a:ext cx="807415" cy="1042914"/>
          </a:xfrm>
          <a:prstGeom prst="rect">
            <a:avLst/>
          </a:prstGeom>
          <a:effectLst>
            <a:outerShdw blurRad="38100" dist="114300" dir="2700000" algn="tl" rotWithShape="0">
              <a:schemeClr val="bg2">
                <a:lumMod val="25000"/>
                <a:alpha val="44000"/>
              </a:schemeClr>
            </a:outerShdw>
          </a:effectLst>
        </p:spPr>
      </p:pic>
    </p:spTree>
  </p:cSld>
  <p:clrMapOvr>
    <a:masterClrMapping/>
  </p:clrMapOvr>
  <p:transition spd="slow" advClick="0" advTm="3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EBF6-3EEA-4678-886D-0B69D54AC7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39698-3773-4653-811C-69F58EFBAD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microsoft.com/office/2007/relationships/hdphoto" Target="../media/image4.wdp"/><Relationship Id="rId7" Type="http://schemas.openxmlformats.org/officeDocument/2006/relationships/image" Target="../media/image3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 advClick="0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6.svg"/><Relationship Id="rId23" Type="http://schemas.openxmlformats.org/officeDocument/2006/relationships/image" Target="../media/image15.png"/><Relationship Id="rId22" Type="http://schemas.openxmlformats.org/officeDocument/2006/relationships/tags" Target="../tags/tag111.xml"/><Relationship Id="rId21" Type="http://schemas.openxmlformats.org/officeDocument/2006/relationships/tags" Target="../tags/tag110.xml"/><Relationship Id="rId20" Type="http://schemas.openxmlformats.org/officeDocument/2006/relationships/tags" Target="../tags/tag109.xml"/><Relationship Id="rId2" Type="http://schemas.openxmlformats.org/officeDocument/2006/relationships/tags" Target="../tags/tag95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image" Target="../media/image14.svg"/><Relationship Id="rId15" Type="http://schemas.openxmlformats.org/officeDocument/2006/relationships/image" Target="../media/image13.png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35.xml"/><Relationship Id="rId23" Type="http://schemas.openxmlformats.org/officeDocument/2006/relationships/tags" Target="../tags/tag134.xml"/><Relationship Id="rId22" Type="http://schemas.openxmlformats.org/officeDocument/2006/relationships/tags" Target="../tags/tag133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4" Type="http://schemas.openxmlformats.org/officeDocument/2006/relationships/themeOverride" Target="../theme/themeOverride2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5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6450" y="852813"/>
            <a:ext cx="7730850" cy="5152376"/>
            <a:chOff x="4278671" y="557049"/>
            <a:chExt cx="7430109" cy="5152376"/>
          </a:xfrm>
        </p:grpSpPr>
        <p:sp>
          <p:nvSpPr>
            <p:cNvPr id="4" name="矩形 3"/>
            <p:cNvSpPr/>
            <p:nvPr/>
          </p:nvSpPr>
          <p:spPr>
            <a:xfrm>
              <a:off x="4278671" y="557049"/>
              <a:ext cx="7430109" cy="5152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278671" y="557049"/>
              <a:ext cx="1313529" cy="5152376"/>
            </a:xfrm>
            <a:prstGeom prst="rect">
              <a:avLst/>
            </a:prstGeom>
            <a:blipFill rotWithShape="1">
              <a:blip r:embed="rId1"/>
              <a:srcRect/>
              <a:stretch>
                <a:fillRect l="-146801" r="-177319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TextBox 38"/>
          <p:cNvSpPr>
            <a:spLocks noChangeArrowheads="1"/>
          </p:cNvSpPr>
          <p:nvPr/>
        </p:nvSpPr>
        <p:spPr bwMode="auto">
          <a:xfrm>
            <a:off x="2925118" y="5315256"/>
            <a:ext cx="558962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MindC</a:t>
            </a:r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areers</a:t>
            </a:r>
            <a:endParaRPr lang="en-US" altLang="zh-CN" sz="1400" spc="1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59655" y="4483735"/>
            <a:ext cx="3940810" cy="4311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</a:rPr>
              <a:t>打造每个人的数字心灵绿洲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81539" y="852811"/>
            <a:ext cx="3162861" cy="3128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181539" y="3981449"/>
            <a:ext cx="3162861" cy="20237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25"/>
          <p:cNvSpPr txBox="1"/>
          <p:nvPr/>
        </p:nvSpPr>
        <p:spPr>
          <a:xfrm>
            <a:off x="9492951" y="4902037"/>
            <a:ext cx="2035026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2025.11.12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493250" y="5275580"/>
            <a:ext cx="277241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汇报人：林泽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君，吴志斌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7384" y="1996118"/>
            <a:ext cx="4204335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chemeClr val="accent1"/>
                </a:solidFill>
                <a:latin typeface="Impact" panose="020B0806030902050204" pitchFamily="34" charset="0"/>
              </a:rPr>
              <a:t>心屿</a:t>
            </a:r>
            <a:endParaRPr lang="en-US" altLang="zh-CN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en-US" altLang="zh-CN" sz="3600" dirty="0">
                <a:solidFill>
                  <a:schemeClr val="accent1"/>
                </a:solidFill>
                <a:latin typeface="Impact" panose="020B0806030902050204" pitchFamily="34" charset="0"/>
              </a:rPr>
              <a:t>—AI</a:t>
            </a:r>
            <a:r>
              <a:rPr lang="zh-CN" altLang="en-US" sz="3600" dirty="0">
                <a:solidFill>
                  <a:schemeClr val="accent1"/>
                </a:solidFill>
                <a:latin typeface="Impact" panose="020B0806030902050204" pitchFamily="34" charset="0"/>
              </a:rPr>
              <a:t>驱动的心理健康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zh-CN" altLang="en-US" sz="3600" dirty="0">
                <a:solidFill>
                  <a:schemeClr val="accent1"/>
                </a:solidFill>
                <a:latin typeface="Impact" panose="020B0806030902050204" pitchFamily="34" charset="0"/>
              </a:rPr>
              <a:t>社交支持平台</a:t>
            </a:r>
            <a:endParaRPr lang="zh-CN" altLang="en-US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8774" t="5657" r="7884" b="12782"/>
          <a:stretch>
            <a:fillRect/>
          </a:stretch>
        </p:blipFill>
        <p:spPr>
          <a:xfrm>
            <a:off x="9705975" y="1341120"/>
            <a:ext cx="2108835" cy="20643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 p14:presetBounceEnd="7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2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 animBg="1"/>
          <p:bldP spid="43" grpId="0" animBg="1"/>
          <p:bldP spid="32" grpId="0"/>
          <p:bldP spid="37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  <a:sym typeface="+mn-ea"/>
                </a:rPr>
                <a:t>技术架构</a:t>
              </a:r>
              <a:endParaRPr lang="en-US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400" y="1778000"/>
            <a:ext cx="12141200" cy="3950970"/>
            <a:chOff x="40" y="2480"/>
            <a:chExt cx="19120" cy="6222"/>
          </a:xfrm>
        </p:grpSpPr>
        <p:sp>
          <p:nvSpPr>
            <p:cNvPr id="6" name="Text 0"/>
            <p:cNvSpPr/>
            <p:nvPr/>
          </p:nvSpPr>
          <p:spPr>
            <a:xfrm>
              <a:off x="40" y="2480"/>
              <a:ext cx="1912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90000"/>
                </a:lnSpc>
              </a:pPr>
              <a:r>
                <a:rPr 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技术架构：稳定、高效、可扩展</a:t>
              </a:r>
              <a:endPara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7" name="Shape 1"/>
            <p:cNvSpPr/>
            <p:nvPr/>
          </p:nvSpPr>
          <p:spPr>
            <a:xfrm>
              <a:off x="400" y="3920"/>
              <a:ext cx="4520" cy="2800"/>
            </a:xfrm>
            <a:custGeom>
              <a:avLst/>
              <a:gdLst/>
              <a:ahLst/>
              <a:cxnLst/>
              <a:rect l="l" t="t" r="r" b="b"/>
              <a:pathLst>
                <a:path w="2870200" h="1778000">
                  <a:moveTo>
                    <a:pt x="101595" y="0"/>
                  </a:moveTo>
                  <a:lnTo>
                    <a:pt x="2768605" y="0"/>
                  </a:lnTo>
                  <a:cubicBezTo>
                    <a:pt x="2824714" y="0"/>
                    <a:pt x="2870200" y="45486"/>
                    <a:pt x="2870200" y="101595"/>
                  </a:cubicBezTo>
                  <a:lnTo>
                    <a:pt x="2870200" y="1676405"/>
                  </a:lnTo>
                  <a:cubicBezTo>
                    <a:pt x="2870200" y="1732514"/>
                    <a:pt x="2824714" y="1778000"/>
                    <a:pt x="2768605" y="1778000"/>
                  </a:cubicBezTo>
                  <a:lnTo>
                    <a:pt x="101595" y="1778000"/>
                  </a:lnTo>
                  <a:cubicBezTo>
                    <a:pt x="45486" y="1778000"/>
                    <a:pt x="0" y="1732514"/>
                    <a:pt x="0" y="1676405"/>
                  </a:cubicBezTo>
                  <a:lnTo>
                    <a:pt x="0" y="101595"/>
                  </a:lnTo>
                  <a:cubicBezTo>
                    <a:pt x="0" y="45523"/>
                    <a:pt x="45523" y="0"/>
                    <a:pt x="101595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8" name="Shape 2"/>
            <p:cNvSpPr/>
            <p:nvPr/>
          </p:nvSpPr>
          <p:spPr>
            <a:xfrm>
              <a:off x="2177" y="4240"/>
              <a:ext cx="960" cy="96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76200" y="38100"/>
                  </a:moveTo>
                  <a:cubicBezTo>
                    <a:pt x="34171" y="38100"/>
                    <a:pt x="0" y="72271"/>
                    <a:pt x="0" y="114300"/>
                  </a:cubicBezTo>
                  <a:lnTo>
                    <a:pt x="0" y="419100"/>
                  </a:lnTo>
                  <a:cubicBezTo>
                    <a:pt x="0" y="461129"/>
                    <a:pt x="34171" y="495300"/>
                    <a:pt x="76200" y="495300"/>
                  </a:cubicBezTo>
                  <a:lnTo>
                    <a:pt x="247650" y="495300"/>
                  </a:lnTo>
                  <a:lnTo>
                    <a:pt x="228600" y="552450"/>
                  </a:lnTo>
                  <a:lnTo>
                    <a:pt x="142875" y="552450"/>
                  </a:lnTo>
                  <a:cubicBezTo>
                    <a:pt x="127040" y="552450"/>
                    <a:pt x="114300" y="565190"/>
                    <a:pt x="114300" y="581025"/>
                  </a:cubicBezTo>
                  <a:cubicBezTo>
                    <a:pt x="114300" y="596860"/>
                    <a:pt x="127040" y="609600"/>
                    <a:pt x="142875" y="609600"/>
                  </a:cubicBezTo>
                  <a:lnTo>
                    <a:pt x="466725" y="609600"/>
                  </a:lnTo>
                  <a:cubicBezTo>
                    <a:pt x="482560" y="609600"/>
                    <a:pt x="495300" y="596860"/>
                    <a:pt x="495300" y="581025"/>
                  </a:cubicBezTo>
                  <a:cubicBezTo>
                    <a:pt x="495300" y="565190"/>
                    <a:pt x="482560" y="552450"/>
                    <a:pt x="466725" y="552450"/>
                  </a:cubicBezTo>
                  <a:lnTo>
                    <a:pt x="381000" y="552450"/>
                  </a:lnTo>
                  <a:lnTo>
                    <a:pt x="361950" y="495300"/>
                  </a:lnTo>
                  <a:lnTo>
                    <a:pt x="533400" y="495300"/>
                  </a:lnTo>
                  <a:cubicBezTo>
                    <a:pt x="575429" y="495300"/>
                    <a:pt x="609600" y="461129"/>
                    <a:pt x="609600" y="419100"/>
                  </a:cubicBezTo>
                  <a:lnTo>
                    <a:pt x="609600" y="114300"/>
                  </a:lnTo>
                  <a:cubicBezTo>
                    <a:pt x="609600" y="72271"/>
                    <a:pt x="575429" y="38100"/>
                    <a:pt x="533400" y="38100"/>
                  </a:cubicBezTo>
                  <a:lnTo>
                    <a:pt x="76200" y="38100"/>
                  </a:lnTo>
                  <a:close/>
                  <a:moveTo>
                    <a:pt x="114300" y="114300"/>
                  </a:moveTo>
                  <a:lnTo>
                    <a:pt x="495300" y="114300"/>
                  </a:lnTo>
                  <a:cubicBezTo>
                    <a:pt x="516374" y="114300"/>
                    <a:pt x="533400" y="131326"/>
                    <a:pt x="533400" y="152400"/>
                  </a:cubicBezTo>
                  <a:lnTo>
                    <a:pt x="533400" y="342900"/>
                  </a:lnTo>
                  <a:cubicBezTo>
                    <a:pt x="533400" y="363974"/>
                    <a:pt x="516374" y="381000"/>
                    <a:pt x="495300" y="381000"/>
                  </a:cubicBezTo>
                  <a:lnTo>
                    <a:pt x="114300" y="381000"/>
                  </a:lnTo>
                  <a:cubicBezTo>
                    <a:pt x="93226" y="381000"/>
                    <a:pt x="76200" y="363974"/>
                    <a:pt x="76200" y="342900"/>
                  </a:cubicBezTo>
                  <a:lnTo>
                    <a:pt x="76200" y="152400"/>
                  </a:lnTo>
                  <a:cubicBezTo>
                    <a:pt x="76200" y="131326"/>
                    <a:pt x="93226" y="114300"/>
                    <a:pt x="114300" y="114300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9" name="Text 3"/>
            <p:cNvSpPr/>
            <p:nvPr/>
          </p:nvSpPr>
          <p:spPr>
            <a:xfrm>
              <a:off x="1722" y="5440"/>
              <a:ext cx="186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Qt客户端</a:t>
              </a:r>
              <a:endPara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0" name="Text 4"/>
            <p:cNvSpPr/>
            <p:nvPr/>
          </p:nvSpPr>
          <p:spPr>
            <a:xfrm>
              <a:off x="1137" y="6000"/>
              <a:ext cx="304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跨平台用户界面</a:t>
              </a:r>
              <a:endPara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1" name="Text 5"/>
            <p:cNvSpPr/>
            <p:nvPr/>
          </p:nvSpPr>
          <p:spPr>
            <a:xfrm>
              <a:off x="5393" y="4920"/>
              <a:ext cx="144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→</a:t>
              </a:r>
              <a:endParaRPr lang="en-US" sz="36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2" name="Shape 6"/>
            <p:cNvSpPr/>
            <p:nvPr/>
          </p:nvSpPr>
          <p:spPr>
            <a:xfrm>
              <a:off x="6593" y="3920"/>
              <a:ext cx="6020" cy="2800"/>
            </a:xfrm>
            <a:custGeom>
              <a:avLst/>
              <a:gdLst/>
              <a:ahLst/>
              <a:cxnLst/>
              <a:rect l="l" t="t" r="r" b="b"/>
              <a:pathLst>
                <a:path w="3822700" h="1778000">
                  <a:moveTo>
                    <a:pt x="101595" y="0"/>
                  </a:moveTo>
                  <a:lnTo>
                    <a:pt x="3721105" y="0"/>
                  </a:lnTo>
                  <a:cubicBezTo>
                    <a:pt x="3777214" y="0"/>
                    <a:pt x="3822700" y="45486"/>
                    <a:pt x="3822700" y="101595"/>
                  </a:cubicBezTo>
                  <a:lnTo>
                    <a:pt x="3822700" y="1676405"/>
                  </a:lnTo>
                  <a:cubicBezTo>
                    <a:pt x="3822700" y="1732514"/>
                    <a:pt x="3777214" y="1778000"/>
                    <a:pt x="3721105" y="1778000"/>
                  </a:cubicBezTo>
                  <a:lnTo>
                    <a:pt x="101595" y="1778000"/>
                  </a:lnTo>
                  <a:cubicBezTo>
                    <a:pt x="45486" y="1778000"/>
                    <a:pt x="0" y="1732514"/>
                    <a:pt x="0" y="1676405"/>
                  </a:cubicBezTo>
                  <a:lnTo>
                    <a:pt x="0" y="101595"/>
                  </a:lnTo>
                  <a:cubicBezTo>
                    <a:pt x="0" y="45523"/>
                    <a:pt x="45523" y="0"/>
                    <a:pt x="101595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13" name="Shape 7"/>
            <p:cNvSpPr/>
            <p:nvPr/>
          </p:nvSpPr>
          <p:spPr>
            <a:xfrm>
              <a:off x="9180" y="4240"/>
              <a:ext cx="840" cy="96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76200" y="38100"/>
                  </a:moveTo>
                  <a:cubicBezTo>
                    <a:pt x="34171" y="38100"/>
                    <a:pt x="0" y="72271"/>
                    <a:pt x="0" y="114300"/>
                  </a:cubicBezTo>
                  <a:lnTo>
                    <a:pt x="0" y="190500"/>
                  </a:lnTo>
                  <a:cubicBezTo>
                    <a:pt x="0" y="232529"/>
                    <a:pt x="34171" y="266700"/>
                    <a:pt x="76200" y="266700"/>
                  </a:cubicBezTo>
                  <a:lnTo>
                    <a:pt x="457200" y="266700"/>
                  </a:lnTo>
                  <a:cubicBezTo>
                    <a:pt x="499229" y="266700"/>
                    <a:pt x="533400" y="232529"/>
                    <a:pt x="533400" y="190500"/>
                  </a:cubicBezTo>
                  <a:lnTo>
                    <a:pt x="533400" y="114300"/>
                  </a:lnTo>
                  <a:cubicBezTo>
                    <a:pt x="533400" y="72271"/>
                    <a:pt x="499229" y="38100"/>
                    <a:pt x="457200" y="38100"/>
                  </a:cubicBezTo>
                  <a:lnTo>
                    <a:pt x="76200" y="38100"/>
                  </a:lnTo>
                  <a:close/>
                  <a:moveTo>
                    <a:pt x="333375" y="123825"/>
                  </a:moveTo>
                  <a:cubicBezTo>
                    <a:pt x="349146" y="123825"/>
                    <a:pt x="361950" y="136629"/>
                    <a:pt x="361950" y="152400"/>
                  </a:cubicBezTo>
                  <a:cubicBezTo>
                    <a:pt x="361950" y="168171"/>
                    <a:pt x="349146" y="180975"/>
                    <a:pt x="333375" y="180975"/>
                  </a:cubicBezTo>
                  <a:cubicBezTo>
                    <a:pt x="317604" y="180975"/>
                    <a:pt x="304800" y="168171"/>
                    <a:pt x="304800" y="152400"/>
                  </a:cubicBezTo>
                  <a:cubicBezTo>
                    <a:pt x="304800" y="136629"/>
                    <a:pt x="317604" y="123825"/>
                    <a:pt x="333375" y="123825"/>
                  </a:cubicBezTo>
                  <a:close/>
                  <a:moveTo>
                    <a:pt x="400050" y="152400"/>
                  </a:moveTo>
                  <a:cubicBezTo>
                    <a:pt x="400050" y="136629"/>
                    <a:pt x="412854" y="123825"/>
                    <a:pt x="428625" y="123825"/>
                  </a:cubicBezTo>
                  <a:cubicBezTo>
                    <a:pt x="444396" y="123825"/>
                    <a:pt x="457200" y="136629"/>
                    <a:pt x="457200" y="152400"/>
                  </a:cubicBezTo>
                  <a:cubicBezTo>
                    <a:pt x="457200" y="168171"/>
                    <a:pt x="444396" y="180975"/>
                    <a:pt x="428625" y="180975"/>
                  </a:cubicBezTo>
                  <a:cubicBezTo>
                    <a:pt x="412854" y="180975"/>
                    <a:pt x="400050" y="168171"/>
                    <a:pt x="400050" y="152400"/>
                  </a:cubicBezTo>
                  <a:close/>
                  <a:moveTo>
                    <a:pt x="76200" y="342900"/>
                  </a:moveTo>
                  <a:cubicBezTo>
                    <a:pt x="34171" y="342900"/>
                    <a:pt x="0" y="377071"/>
                    <a:pt x="0" y="419100"/>
                  </a:cubicBezTo>
                  <a:lnTo>
                    <a:pt x="0" y="495300"/>
                  </a:lnTo>
                  <a:cubicBezTo>
                    <a:pt x="0" y="537329"/>
                    <a:pt x="34171" y="571500"/>
                    <a:pt x="76200" y="571500"/>
                  </a:cubicBezTo>
                  <a:lnTo>
                    <a:pt x="457200" y="571500"/>
                  </a:lnTo>
                  <a:cubicBezTo>
                    <a:pt x="499229" y="571500"/>
                    <a:pt x="533400" y="537329"/>
                    <a:pt x="533400" y="495300"/>
                  </a:cubicBezTo>
                  <a:lnTo>
                    <a:pt x="533400" y="419100"/>
                  </a:lnTo>
                  <a:cubicBezTo>
                    <a:pt x="533400" y="377071"/>
                    <a:pt x="499229" y="342900"/>
                    <a:pt x="457200" y="342900"/>
                  </a:cubicBezTo>
                  <a:lnTo>
                    <a:pt x="76200" y="342900"/>
                  </a:lnTo>
                  <a:close/>
                  <a:moveTo>
                    <a:pt x="333375" y="428625"/>
                  </a:moveTo>
                  <a:cubicBezTo>
                    <a:pt x="349146" y="428625"/>
                    <a:pt x="361950" y="441429"/>
                    <a:pt x="361950" y="457200"/>
                  </a:cubicBezTo>
                  <a:cubicBezTo>
                    <a:pt x="361950" y="472971"/>
                    <a:pt x="349146" y="485775"/>
                    <a:pt x="333375" y="485775"/>
                  </a:cubicBezTo>
                  <a:cubicBezTo>
                    <a:pt x="317604" y="485775"/>
                    <a:pt x="304800" y="472971"/>
                    <a:pt x="304800" y="457200"/>
                  </a:cubicBezTo>
                  <a:cubicBezTo>
                    <a:pt x="304800" y="441429"/>
                    <a:pt x="317604" y="428625"/>
                    <a:pt x="333375" y="428625"/>
                  </a:cubicBezTo>
                  <a:close/>
                  <a:moveTo>
                    <a:pt x="400050" y="457200"/>
                  </a:moveTo>
                  <a:cubicBezTo>
                    <a:pt x="400050" y="441429"/>
                    <a:pt x="412854" y="428625"/>
                    <a:pt x="428625" y="428625"/>
                  </a:cubicBezTo>
                  <a:cubicBezTo>
                    <a:pt x="444396" y="428625"/>
                    <a:pt x="457200" y="441429"/>
                    <a:pt x="457200" y="457200"/>
                  </a:cubicBezTo>
                  <a:cubicBezTo>
                    <a:pt x="457200" y="472971"/>
                    <a:pt x="444396" y="485775"/>
                    <a:pt x="428625" y="485775"/>
                  </a:cubicBezTo>
                  <a:cubicBezTo>
                    <a:pt x="412854" y="485775"/>
                    <a:pt x="400050" y="472971"/>
                    <a:pt x="400050" y="457200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4" name="Text 8"/>
            <p:cNvSpPr/>
            <p:nvPr/>
          </p:nvSpPr>
          <p:spPr>
            <a:xfrm>
              <a:off x="8656" y="5440"/>
              <a:ext cx="188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VS服务端</a:t>
              </a:r>
              <a:endPara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7843" y="6000"/>
              <a:ext cx="354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核心业务逻辑处理</a:t>
              </a:r>
              <a:endPara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6" name="Text 10"/>
            <p:cNvSpPr/>
            <p:nvPr/>
          </p:nvSpPr>
          <p:spPr>
            <a:xfrm>
              <a:off x="13086" y="4920"/>
              <a:ext cx="144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→</a:t>
              </a:r>
              <a:endParaRPr lang="en-US" sz="3600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7" name="Shape 11"/>
            <p:cNvSpPr/>
            <p:nvPr/>
          </p:nvSpPr>
          <p:spPr>
            <a:xfrm>
              <a:off x="14286" y="3920"/>
              <a:ext cx="4520" cy="2800"/>
            </a:xfrm>
            <a:custGeom>
              <a:avLst/>
              <a:gdLst/>
              <a:ahLst/>
              <a:cxnLst/>
              <a:rect l="l" t="t" r="r" b="b"/>
              <a:pathLst>
                <a:path w="2870200" h="1778000">
                  <a:moveTo>
                    <a:pt x="101595" y="0"/>
                  </a:moveTo>
                  <a:lnTo>
                    <a:pt x="2768605" y="0"/>
                  </a:lnTo>
                  <a:cubicBezTo>
                    <a:pt x="2824714" y="0"/>
                    <a:pt x="2870200" y="45486"/>
                    <a:pt x="2870200" y="101595"/>
                  </a:cubicBezTo>
                  <a:lnTo>
                    <a:pt x="2870200" y="1676405"/>
                  </a:lnTo>
                  <a:cubicBezTo>
                    <a:pt x="2870200" y="1732514"/>
                    <a:pt x="2824714" y="1778000"/>
                    <a:pt x="2768605" y="1778000"/>
                  </a:cubicBezTo>
                  <a:lnTo>
                    <a:pt x="101595" y="1778000"/>
                  </a:lnTo>
                  <a:cubicBezTo>
                    <a:pt x="45486" y="1778000"/>
                    <a:pt x="0" y="1732514"/>
                    <a:pt x="0" y="1676405"/>
                  </a:cubicBezTo>
                  <a:lnTo>
                    <a:pt x="0" y="101595"/>
                  </a:lnTo>
                  <a:cubicBezTo>
                    <a:pt x="0" y="45523"/>
                    <a:pt x="45523" y="0"/>
                    <a:pt x="101595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18" name="Shape 12"/>
            <p:cNvSpPr/>
            <p:nvPr/>
          </p:nvSpPr>
          <p:spPr>
            <a:xfrm>
              <a:off x="16123" y="4240"/>
              <a:ext cx="840" cy="960"/>
            </a:xfrm>
            <a:custGeom>
              <a:avLst/>
              <a:gdLst/>
              <a:ahLst/>
              <a:cxnLst/>
              <a:rect l="l" t="t" r="r" b="b"/>
              <a:pathLst>
                <a:path w="533400" h="609600">
                  <a:moveTo>
                    <a:pt x="533400" y="245031"/>
                  </a:moveTo>
                  <a:cubicBezTo>
                    <a:pt x="515779" y="256699"/>
                    <a:pt x="495538" y="266105"/>
                    <a:pt x="474464" y="273606"/>
                  </a:cubicBezTo>
                  <a:cubicBezTo>
                    <a:pt x="418505" y="293608"/>
                    <a:pt x="345043" y="304800"/>
                    <a:pt x="266700" y="304800"/>
                  </a:cubicBezTo>
                  <a:cubicBezTo>
                    <a:pt x="188357" y="304800"/>
                    <a:pt x="114776" y="293489"/>
                    <a:pt x="58936" y="273606"/>
                  </a:cubicBezTo>
                  <a:cubicBezTo>
                    <a:pt x="37981" y="266105"/>
                    <a:pt x="17621" y="256699"/>
                    <a:pt x="0" y="245031"/>
                  </a:cubicBezTo>
                  <a:lnTo>
                    <a:pt x="0" y="342900"/>
                  </a:lnTo>
                  <a:cubicBezTo>
                    <a:pt x="0" y="395526"/>
                    <a:pt x="119420" y="438150"/>
                    <a:pt x="266700" y="438150"/>
                  </a:cubicBezTo>
                  <a:cubicBezTo>
                    <a:pt x="413980" y="438150"/>
                    <a:pt x="533400" y="395526"/>
                    <a:pt x="533400" y="342900"/>
                  </a:cubicBezTo>
                  <a:lnTo>
                    <a:pt x="533400" y="245031"/>
                  </a:lnTo>
                  <a:close/>
                  <a:moveTo>
                    <a:pt x="533400" y="152400"/>
                  </a:moveTo>
                  <a:lnTo>
                    <a:pt x="533400" y="95250"/>
                  </a:lnTo>
                  <a:cubicBezTo>
                    <a:pt x="533400" y="42624"/>
                    <a:pt x="413980" y="0"/>
                    <a:pt x="266700" y="0"/>
                  </a:cubicBezTo>
                  <a:cubicBezTo>
                    <a:pt x="119420" y="0"/>
                    <a:pt x="0" y="42624"/>
                    <a:pt x="0" y="95250"/>
                  </a:cubicBezTo>
                  <a:lnTo>
                    <a:pt x="0" y="152400"/>
                  </a:lnTo>
                  <a:cubicBezTo>
                    <a:pt x="0" y="205026"/>
                    <a:pt x="119420" y="247650"/>
                    <a:pt x="266700" y="247650"/>
                  </a:cubicBezTo>
                  <a:cubicBezTo>
                    <a:pt x="413980" y="247650"/>
                    <a:pt x="533400" y="205026"/>
                    <a:pt x="533400" y="152400"/>
                  </a:cubicBezTo>
                  <a:close/>
                  <a:moveTo>
                    <a:pt x="474464" y="464106"/>
                  </a:moveTo>
                  <a:cubicBezTo>
                    <a:pt x="418624" y="483989"/>
                    <a:pt x="345162" y="495300"/>
                    <a:pt x="266700" y="495300"/>
                  </a:cubicBezTo>
                  <a:cubicBezTo>
                    <a:pt x="188238" y="495300"/>
                    <a:pt x="114776" y="483989"/>
                    <a:pt x="58936" y="464106"/>
                  </a:cubicBezTo>
                  <a:cubicBezTo>
                    <a:pt x="37981" y="456605"/>
                    <a:pt x="17621" y="447199"/>
                    <a:pt x="0" y="435531"/>
                  </a:cubicBezTo>
                  <a:lnTo>
                    <a:pt x="0" y="514350"/>
                  </a:lnTo>
                  <a:cubicBezTo>
                    <a:pt x="0" y="566976"/>
                    <a:pt x="119420" y="609600"/>
                    <a:pt x="266700" y="609600"/>
                  </a:cubicBezTo>
                  <a:cubicBezTo>
                    <a:pt x="413980" y="609600"/>
                    <a:pt x="533400" y="566976"/>
                    <a:pt x="533400" y="514350"/>
                  </a:cubicBezTo>
                  <a:lnTo>
                    <a:pt x="533400" y="435531"/>
                  </a:lnTo>
                  <a:cubicBezTo>
                    <a:pt x="515779" y="447199"/>
                    <a:pt x="495538" y="456605"/>
                    <a:pt x="474464" y="464106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9" name="Text 13"/>
            <p:cNvSpPr/>
            <p:nvPr/>
          </p:nvSpPr>
          <p:spPr>
            <a:xfrm>
              <a:off x="15211" y="5440"/>
              <a:ext cx="266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MySQL数据库</a:t>
              </a:r>
              <a:endPara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1" name="Text 14"/>
            <p:cNvSpPr/>
            <p:nvPr/>
          </p:nvSpPr>
          <p:spPr>
            <a:xfrm>
              <a:off x="15211" y="6000"/>
              <a:ext cx="2867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数据持久化存储</a:t>
              </a:r>
              <a:endPara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2" name="Shape 15"/>
            <p:cNvSpPr/>
            <p:nvPr/>
          </p:nvSpPr>
          <p:spPr>
            <a:xfrm>
              <a:off x="400" y="7360"/>
              <a:ext cx="18400" cy="1342"/>
            </a:xfrm>
            <a:custGeom>
              <a:avLst/>
              <a:gdLst/>
              <a:ahLst/>
              <a:cxnLst/>
              <a:rect l="l" t="t" r="r" b="b"/>
              <a:pathLst>
                <a:path w="11684000" h="609600">
                  <a:moveTo>
                    <a:pt x="101602" y="0"/>
                  </a:moveTo>
                  <a:lnTo>
                    <a:pt x="11582398" y="0"/>
                  </a:lnTo>
                  <a:cubicBezTo>
                    <a:pt x="11638511" y="0"/>
                    <a:pt x="11684000" y="45489"/>
                    <a:pt x="11684000" y="101602"/>
                  </a:cubicBezTo>
                  <a:lnTo>
                    <a:pt x="11684000" y="507998"/>
                  </a:lnTo>
                  <a:cubicBezTo>
                    <a:pt x="11684000" y="564111"/>
                    <a:pt x="11638511" y="609600"/>
                    <a:pt x="11582398" y="609600"/>
                  </a:cubicBezTo>
                  <a:lnTo>
                    <a:pt x="101602" y="609600"/>
                  </a:lnTo>
                  <a:cubicBezTo>
                    <a:pt x="45489" y="609600"/>
                    <a:pt x="0" y="564111"/>
                    <a:pt x="0" y="507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23" name="Text 16"/>
            <p:cNvSpPr/>
            <p:nvPr/>
          </p:nvSpPr>
          <p:spPr>
            <a:xfrm>
              <a:off x="480" y="7600"/>
              <a:ext cx="1824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通信方式：自定义协议，低延迟、高并发数据交互</a:t>
              </a:r>
              <a:endPara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  <a:sym typeface="+mn-ea"/>
                </a:rPr>
                <a:t>通信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  <a:sym typeface="+mn-ea"/>
                </a:rPr>
                <a:t>协议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endParaRPr>
            </a:p>
          </p:txBody>
        </p:sp>
      </p:grpSp>
      <p:sp>
        <p:nvSpPr>
          <p:cNvPr id="4" name="Text 0"/>
          <p:cNvSpPr/>
          <p:nvPr/>
        </p:nvSpPr>
        <p:spPr>
          <a:xfrm>
            <a:off x="664210" y="1287780"/>
            <a:ext cx="5816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数据包采用</a:t>
            </a:r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HEAD+BODY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结构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2279650"/>
            <a:ext cx="6050915" cy="3681095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8783320" y="1287780"/>
            <a:ext cx="98171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示例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2534285"/>
            <a:ext cx="5170805" cy="3172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400" y="1524000"/>
            <a:ext cx="1214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六核心类设计：高内聚，低耦合</a:t>
            </a:r>
            <a:endParaRPr 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9700" y="2189480"/>
            <a:ext cx="11912600" cy="50292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rgbClr val="4A5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清晰的类设计与关系划分，支撑从注册到AI会话的全链路功能，保证系统稳定与可扩展性。</a:t>
            </a:r>
            <a:endParaRPr lang="en-US" sz="2000" dirty="0">
              <a:solidFill>
                <a:srgbClr val="4A55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000" y="3098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422400" y="3262630"/>
            <a:ext cx="1251585" cy="50482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User</a:t>
            </a:r>
            <a:endParaRPr lang="en-US" sz="24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74750" y="3810000"/>
            <a:ext cx="1962150" cy="431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用户类 (核心)</a:t>
            </a:r>
            <a:endParaRPr 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Shape 5"/>
          <p:cNvSpPr/>
          <p:nvPr>
            <p:custDataLst>
              <p:tags r:id="rId1"/>
            </p:custDataLst>
          </p:nvPr>
        </p:nvSpPr>
        <p:spPr>
          <a:xfrm>
            <a:off x="4216400" y="3098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9" name="Text 6"/>
          <p:cNvSpPr/>
          <p:nvPr>
            <p:custDataLst>
              <p:tags r:id="rId2"/>
            </p:custDataLst>
          </p:nvPr>
        </p:nvSpPr>
        <p:spPr>
          <a:xfrm>
            <a:off x="4522470" y="3277870"/>
            <a:ext cx="3244215" cy="53213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Psychological Assessment</a:t>
            </a:r>
            <a:endParaRPr lang="en-US" sz="20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Text 7"/>
          <p:cNvSpPr/>
          <p:nvPr>
            <p:custDataLst>
              <p:tags r:id="rId3"/>
            </p:custDataLst>
          </p:nvPr>
        </p:nvSpPr>
        <p:spPr>
          <a:xfrm>
            <a:off x="4749800" y="3810000"/>
            <a:ext cx="2547620" cy="50101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心理测评类 (一对多)</a:t>
            </a:r>
            <a:endParaRPr 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>
            <p:custDataLst>
              <p:tags r:id="rId4"/>
            </p:custDataLst>
          </p:nvPr>
        </p:nvSpPr>
        <p:spPr>
          <a:xfrm>
            <a:off x="8178800" y="3098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12" name="Text 9"/>
          <p:cNvSpPr/>
          <p:nvPr>
            <p:custDataLst>
              <p:tags r:id="rId5"/>
            </p:custDataLst>
          </p:nvPr>
        </p:nvSpPr>
        <p:spPr>
          <a:xfrm>
            <a:off x="9699493" y="3378200"/>
            <a:ext cx="66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Blog</a:t>
            </a:r>
            <a:endParaRPr lang="en-US" sz="16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Text 10"/>
          <p:cNvSpPr/>
          <p:nvPr>
            <p:custDataLst>
              <p:tags r:id="rId6"/>
            </p:custDataLst>
          </p:nvPr>
        </p:nvSpPr>
        <p:spPr>
          <a:xfrm>
            <a:off x="9151620" y="3810000"/>
            <a:ext cx="1861185" cy="40449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博客类 (一对多)</a:t>
            </a:r>
            <a:endParaRPr lang="en-US" sz="18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54000" y="4622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605915" y="4923790"/>
            <a:ext cx="1054100" cy="41021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Message</a:t>
            </a:r>
            <a:endParaRPr lang="en-US" sz="20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0110" y="5334000"/>
            <a:ext cx="2407920" cy="38735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消息类 (一对多</a:t>
            </a: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sz="1600" dirty="0"/>
          </a:p>
        </p:txBody>
      </p:sp>
      <p:sp>
        <p:nvSpPr>
          <p:cNvPr id="17" name="Shape 14"/>
          <p:cNvSpPr/>
          <p:nvPr>
            <p:custDataLst>
              <p:tags r:id="rId7"/>
            </p:custDataLst>
          </p:nvPr>
        </p:nvSpPr>
        <p:spPr>
          <a:xfrm>
            <a:off x="4216400" y="4622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18" name="Text 15"/>
          <p:cNvSpPr/>
          <p:nvPr>
            <p:custDataLst>
              <p:tags r:id="rId8"/>
            </p:custDataLst>
          </p:nvPr>
        </p:nvSpPr>
        <p:spPr>
          <a:xfrm>
            <a:off x="5670021" y="5029200"/>
            <a:ext cx="850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Friend</a:t>
            </a:r>
            <a:endParaRPr lang="en-US" sz="20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9" name="Text 16"/>
          <p:cNvSpPr/>
          <p:nvPr>
            <p:custDataLst>
              <p:tags r:id="rId9"/>
            </p:custDataLst>
          </p:nvPr>
        </p:nvSpPr>
        <p:spPr>
          <a:xfrm>
            <a:off x="5292090" y="5334000"/>
            <a:ext cx="181991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好友类 (一对多)</a:t>
            </a:r>
            <a:endParaRPr lang="en-US" sz="18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Shape 17"/>
          <p:cNvSpPr/>
          <p:nvPr>
            <p:custDataLst>
              <p:tags r:id="rId10"/>
            </p:custDataLst>
          </p:nvPr>
        </p:nvSpPr>
        <p:spPr>
          <a:xfrm>
            <a:off x="8178800" y="46228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58DA1">
              <a:alpha val="29000"/>
            </a:srgbClr>
          </a:solidFill>
        </p:spPr>
      </p:sp>
      <p:sp>
        <p:nvSpPr>
          <p:cNvPr id="21" name="Text 18"/>
          <p:cNvSpPr/>
          <p:nvPr>
            <p:custDataLst>
              <p:tags r:id="rId11"/>
            </p:custDataLst>
          </p:nvPr>
        </p:nvSpPr>
        <p:spPr>
          <a:xfrm>
            <a:off x="9448165" y="4923790"/>
            <a:ext cx="1219200" cy="41021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AISupport</a:t>
            </a:r>
            <a:endParaRPr lang="en-US" sz="20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2" name="Text 19"/>
          <p:cNvSpPr/>
          <p:nvPr>
            <p:custDataLst>
              <p:tags r:id="rId12"/>
            </p:custDataLst>
          </p:nvPr>
        </p:nvSpPr>
        <p:spPr>
          <a:xfrm>
            <a:off x="9152255" y="5334000"/>
            <a:ext cx="1856105" cy="48704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AI支持类 (一对一)</a:t>
            </a:r>
            <a:endParaRPr 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66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类设计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226695" y="244475"/>
            <a:ext cx="678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“</a:t>
            </a:r>
            <a:r>
              <a:rPr lang="zh-CN" altLang="en-US" sz="4000" b="1" dirty="0">
                <a:solidFill>
                  <a:schemeClr val="bg1"/>
                </a:solidFill>
              </a:rPr>
              <a:t>心屿</a:t>
            </a:r>
            <a:r>
              <a:rPr lang="en-US" altLang="zh-CN" sz="4000" b="1" dirty="0">
                <a:solidFill>
                  <a:schemeClr val="bg1"/>
                </a:solidFill>
              </a:rPr>
              <a:t>”——</a:t>
            </a:r>
            <a:r>
              <a:rPr lang="zh-CN" altLang="en-US" sz="4000" b="1" dirty="0">
                <a:solidFill>
                  <a:schemeClr val="bg1"/>
                </a:solidFill>
              </a:rPr>
              <a:t>技术实现与类设计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0" y="0"/>
            <a:ext cx="12192000" cy="1102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101600" dir="2700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3695" y="371475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“</a:t>
            </a:r>
            <a:r>
              <a:rPr lang="zh-CN" altLang="en-US" sz="4000" b="1" dirty="0">
                <a:solidFill>
                  <a:schemeClr val="bg1"/>
                </a:solidFill>
              </a:rPr>
              <a:t>心屿</a:t>
            </a:r>
            <a:r>
              <a:rPr lang="en-US" altLang="zh-CN" sz="4000" b="1" dirty="0">
                <a:solidFill>
                  <a:schemeClr val="bg1"/>
                </a:solidFill>
              </a:rPr>
              <a:t>”——</a:t>
            </a:r>
            <a:r>
              <a:rPr lang="zh-CN" altLang="en-US" sz="4000" b="1" dirty="0">
                <a:solidFill>
                  <a:schemeClr val="bg1"/>
                </a:solidFill>
              </a:rPr>
              <a:t>表设计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588770"/>
            <a:ext cx="11779250" cy="45866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" name="文本框 102"/>
          <p:cNvSpPr txBox="1"/>
          <p:nvPr/>
        </p:nvSpPr>
        <p:spPr>
          <a:xfrm>
            <a:off x="643255" y="1442720"/>
            <a:ext cx="943229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基于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 Qt C++ 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框架开发，采用传统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MVC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架构模式。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  <a:sym typeface="+mn-ea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102" name="矩形 10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前端技术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Shape 497"/>
          <p:cNvSpPr/>
          <p:nvPr>
            <p:custDataLst>
              <p:tags r:id="rId1"/>
            </p:custDataLst>
          </p:nvPr>
        </p:nvSpPr>
        <p:spPr>
          <a:xfrm>
            <a:off x="1756727" y="3242524"/>
            <a:ext cx="2641304" cy="2721552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4213" h="4341">
                <a:moveTo>
                  <a:pt x="292" y="0"/>
                </a:moveTo>
                <a:lnTo>
                  <a:pt x="798" y="0"/>
                </a:lnTo>
                <a:lnTo>
                  <a:pt x="873" y="0"/>
                </a:lnTo>
                <a:lnTo>
                  <a:pt x="1379" y="0"/>
                </a:lnTo>
                <a:lnTo>
                  <a:pt x="1378" y="18"/>
                </a:lnTo>
                <a:cubicBezTo>
                  <a:pt x="1378" y="421"/>
                  <a:pt x="1705" y="747"/>
                  <a:pt x="2108" y="747"/>
                </a:cubicBezTo>
                <a:cubicBezTo>
                  <a:pt x="2510" y="747"/>
                  <a:pt x="2837" y="421"/>
                  <a:pt x="2837" y="18"/>
                </a:cubicBezTo>
                <a:lnTo>
                  <a:pt x="2836" y="0"/>
                </a:lnTo>
                <a:lnTo>
                  <a:pt x="3340" y="0"/>
                </a:lnTo>
                <a:lnTo>
                  <a:pt x="3417" y="0"/>
                </a:lnTo>
                <a:lnTo>
                  <a:pt x="3921" y="0"/>
                </a:lnTo>
                <a:cubicBezTo>
                  <a:pt x="4083" y="0"/>
                  <a:pt x="4213" y="131"/>
                  <a:pt x="4213" y="292"/>
                </a:cubicBezTo>
                <a:lnTo>
                  <a:pt x="4213" y="4049"/>
                </a:lnTo>
                <a:cubicBezTo>
                  <a:pt x="4213" y="4210"/>
                  <a:pt x="4083" y="4341"/>
                  <a:pt x="3921" y="4341"/>
                </a:cubicBezTo>
                <a:lnTo>
                  <a:pt x="3417" y="4341"/>
                </a:lnTo>
                <a:lnTo>
                  <a:pt x="2911" y="4341"/>
                </a:lnTo>
                <a:lnTo>
                  <a:pt x="1302" y="4341"/>
                </a:lnTo>
                <a:lnTo>
                  <a:pt x="798" y="4341"/>
                </a:lnTo>
                <a:lnTo>
                  <a:pt x="292" y="4341"/>
                </a:lnTo>
                <a:cubicBezTo>
                  <a:pt x="130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30" y="0"/>
                  <a:pt x="2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7" name="Shape 501"/>
          <p:cNvSpPr/>
          <p:nvPr>
            <p:custDataLst>
              <p:tags r:id="rId2"/>
            </p:custDataLst>
          </p:nvPr>
        </p:nvSpPr>
        <p:spPr>
          <a:xfrm>
            <a:off x="2695885" y="2872629"/>
            <a:ext cx="762988" cy="763615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8" name="直接连接符 107"/>
          <p:cNvCxnSpPr/>
          <p:nvPr>
            <p:custDataLst>
              <p:tags r:id="rId3"/>
            </p:custDataLst>
          </p:nvPr>
        </p:nvCxnSpPr>
        <p:spPr>
          <a:xfrm>
            <a:off x="2876444" y="4469448"/>
            <a:ext cx="401242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7"/>
          <p:cNvSpPr/>
          <p:nvPr>
            <p:custDataLst>
              <p:tags r:id="rId4"/>
            </p:custDataLst>
          </p:nvPr>
        </p:nvSpPr>
        <p:spPr>
          <a:xfrm>
            <a:off x="2012519" y="4613018"/>
            <a:ext cx="2130347" cy="11817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通过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.ui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文件实现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</a:rPr>
              <a:t>UI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与业务逻辑分离，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使用 Qt Designer 创建的.ui文件进行界面设计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10" name="矩形 8"/>
          <p:cNvSpPr/>
          <p:nvPr>
            <p:custDataLst>
              <p:tags r:id="rId5"/>
            </p:custDataLst>
          </p:nvPr>
        </p:nvSpPr>
        <p:spPr>
          <a:xfrm>
            <a:off x="2012519" y="3699564"/>
            <a:ext cx="2130347" cy="6394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界面分离设计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111" name="图片 16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7164" y="3084535"/>
            <a:ext cx="355431" cy="355431"/>
          </a:xfrm>
          <a:prstGeom prst="rect">
            <a:avLst/>
          </a:prstGeom>
        </p:spPr>
      </p:pic>
      <p:sp>
        <p:nvSpPr>
          <p:cNvPr id="112" name="Shape 497"/>
          <p:cNvSpPr/>
          <p:nvPr>
            <p:custDataLst>
              <p:tags r:id="rId9"/>
            </p:custDataLst>
          </p:nvPr>
        </p:nvSpPr>
        <p:spPr>
          <a:xfrm>
            <a:off x="4614953" y="3242524"/>
            <a:ext cx="2641304" cy="2721552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4213" h="4341">
                <a:moveTo>
                  <a:pt x="292" y="0"/>
                </a:moveTo>
                <a:lnTo>
                  <a:pt x="797" y="0"/>
                </a:lnTo>
                <a:lnTo>
                  <a:pt x="873" y="0"/>
                </a:lnTo>
                <a:lnTo>
                  <a:pt x="1378" y="0"/>
                </a:lnTo>
                <a:lnTo>
                  <a:pt x="1377" y="18"/>
                </a:lnTo>
                <a:cubicBezTo>
                  <a:pt x="1377" y="421"/>
                  <a:pt x="1704" y="747"/>
                  <a:pt x="2107" y="747"/>
                </a:cubicBezTo>
                <a:cubicBezTo>
                  <a:pt x="2509" y="747"/>
                  <a:pt x="2836" y="421"/>
                  <a:pt x="2836" y="18"/>
                </a:cubicBezTo>
                <a:lnTo>
                  <a:pt x="2835" y="0"/>
                </a:lnTo>
                <a:lnTo>
                  <a:pt x="3340" y="0"/>
                </a:lnTo>
                <a:lnTo>
                  <a:pt x="3416" y="0"/>
                </a:lnTo>
                <a:lnTo>
                  <a:pt x="3921" y="0"/>
                </a:lnTo>
                <a:cubicBezTo>
                  <a:pt x="4083" y="0"/>
                  <a:pt x="4213" y="131"/>
                  <a:pt x="4213" y="292"/>
                </a:cubicBezTo>
                <a:lnTo>
                  <a:pt x="4213" y="4049"/>
                </a:lnTo>
                <a:cubicBezTo>
                  <a:pt x="4213" y="4210"/>
                  <a:pt x="4083" y="4341"/>
                  <a:pt x="3921" y="4341"/>
                </a:cubicBezTo>
                <a:lnTo>
                  <a:pt x="3416" y="4341"/>
                </a:lnTo>
                <a:lnTo>
                  <a:pt x="2911" y="4341"/>
                </a:lnTo>
                <a:lnTo>
                  <a:pt x="1302" y="4341"/>
                </a:lnTo>
                <a:lnTo>
                  <a:pt x="797" y="4341"/>
                </a:lnTo>
                <a:lnTo>
                  <a:pt x="292" y="4341"/>
                </a:lnTo>
                <a:cubicBezTo>
                  <a:pt x="130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30" y="0"/>
                  <a:pt x="29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lumOff val="1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2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u="sng" dirty="0">
              <a:solidFill>
                <a:schemeClr val="tx1"/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3" name="Shape 501"/>
          <p:cNvSpPr/>
          <p:nvPr>
            <p:custDataLst>
              <p:tags r:id="rId10"/>
            </p:custDataLst>
          </p:nvPr>
        </p:nvSpPr>
        <p:spPr>
          <a:xfrm>
            <a:off x="5554111" y="2872629"/>
            <a:ext cx="762988" cy="763615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2">
                <a:lumMod val="20000"/>
                <a:lumOff val="80000"/>
                <a:alpha val="30000"/>
              </a:schemeClr>
            </a:innerShdw>
          </a:effectLst>
        </p:spPr>
        <p:txBody>
          <a:bodyPr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u="sng" dirty="0">
              <a:solidFill>
                <a:schemeClr val="tx1"/>
              </a:solidFill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>
            <p:custDataLst>
              <p:tags r:id="rId11"/>
            </p:custDataLst>
          </p:nvPr>
        </p:nvCxnSpPr>
        <p:spPr>
          <a:xfrm>
            <a:off x="5734670" y="4469448"/>
            <a:ext cx="401242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3"/>
          <p:cNvSpPr/>
          <p:nvPr>
            <p:custDataLst>
              <p:tags r:id="rId12"/>
            </p:custDataLst>
          </p:nvPr>
        </p:nvSpPr>
        <p:spPr>
          <a:xfrm>
            <a:off x="4870745" y="4613018"/>
            <a:ext cx="2130347" cy="11817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利用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Qt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的信号槽机制实现组件间通信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6" name="矩形 4"/>
          <p:cNvSpPr/>
          <p:nvPr>
            <p:custDataLst>
              <p:tags r:id="rId13"/>
            </p:custDataLst>
          </p:nvPr>
        </p:nvSpPr>
        <p:spPr>
          <a:xfrm>
            <a:off x="4870745" y="3699564"/>
            <a:ext cx="2130347" cy="6394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信号槽机制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117" name="图片 3" descr="343439383331313b343532303031393bd2b5bca8b9dcc0e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7867" y="3077012"/>
            <a:ext cx="355431" cy="355431"/>
          </a:xfrm>
          <a:prstGeom prst="rect">
            <a:avLst/>
          </a:prstGeom>
        </p:spPr>
      </p:pic>
      <p:sp>
        <p:nvSpPr>
          <p:cNvPr id="124" name="Shape 497"/>
          <p:cNvSpPr/>
          <p:nvPr>
            <p:custDataLst>
              <p:tags r:id="rId17"/>
            </p:custDataLst>
          </p:nvPr>
        </p:nvSpPr>
        <p:spPr>
          <a:xfrm>
            <a:off x="7473186" y="3242476"/>
            <a:ext cx="2641304" cy="2721552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4213" h="4341">
                <a:moveTo>
                  <a:pt x="292" y="0"/>
                </a:moveTo>
                <a:lnTo>
                  <a:pt x="797" y="0"/>
                </a:lnTo>
                <a:lnTo>
                  <a:pt x="873" y="0"/>
                </a:lnTo>
                <a:lnTo>
                  <a:pt x="1378" y="0"/>
                </a:lnTo>
                <a:lnTo>
                  <a:pt x="1377" y="18"/>
                </a:lnTo>
                <a:cubicBezTo>
                  <a:pt x="1377" y="421"/>
                  <a:pt x="1704" y="747"/>
                  <a:pt x="2107" y="747"/>
                </a:cubicBezTo>
                <a:cubicBezTo>
                  <a:pt x="2509" y="747"/>
                  <a:pt x="2836" y="421"/>
                  <a:pt x="2836" y="18"/>
                </a:cubicBezTo>
                <a:lnTo>
                  <a:pt x="2835" y="0"/>
                </a:lnTo>
                <a:lnTo>
                  <a:pt x="3340" y="0"/>
                </a:lnTo>
                <a:lnTo>
                  <a:pt x="3416" y="0"/>
                </a:lnTo>
                <a:lnTo>
                  <a:pt x="3921" y="0"/>
                </a:lnTo>
                <a:cubicBezTo>
                  <a:pt x="4083" y="0"/>
                  <a:pt x="4213" y="131"/>
                  <a:pt x="4213" y="292"/>
                </a:cubicBezTo>
                <a:lnTo>
                  <a:pt x="4213" y="4049"/>
                </a:lnTo>
                <a:cubicBezTo>
                  <a:pt x="4213" y="4210"/>
                  <a:pt x="4083" y="4341"/>
                  <a:pt x="3921" y="4341"/>
                </a:cubicBezTo>
                <a:lnTo>
                  <a:pt x="3416" y="4341"/>
                </a:lnTo>
                <a:lnTo>
                  <a:pt x="2911" y="4341"/>
                </a:lnTo>
                <a:lnTo>
                  <a:pt x="1302" y="4341"/>
                </a:lnTo>
                <a:lnTo>
                  <a:pt x="797" y="4341"/>
                </a:lnTo>
                <a:lnTo>
                  <a:pt x="292" y="4341"/>
                </a:lnTo>
                <a:cubicBezTo>
                  <a:pt x="130" y="4341"/>
                  <a:pt x="0" y="4210"/>
                  <a:pt x="0" y="4049"/>
                </a:cubicBezTo>
                <a:lnTo>
                  <a:pt x="0" y="292"/>
                </a:lnTo>
                <a:cubicBezTo>
                  <a:pt x="0" y="131"/>
                  <a:pt x="130" y="0"/>
                  <a:pt x="2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5" name="Shape 501"/>
          <p:cNvSpPr/>
          <p:nvPr>
            <p:custDataLst>
              <p:tags r:id="rId18"/>
            </p:custDataLst>
          </p:nvPr>
        </p:nvSpPr>
        <p:spPr>
          <a:xfrm>
            <a:off x="8411709" y="2876390"/>
            <a:ext cx="762988" cy="763615"/>
          </a:xfrm>
          <a:prstGeom prst="ellipse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anchor="ctr">
            <a:noAutofit/>
          </a:bodyPr>
          <a:p>
            <a:pPr lvl="0" algn="l">
              <a:buClrTx/>
              <a:buSzTx/>
              <a:buFontTx/>
            </a:pPr>
            <a:endParaRPr sz="2800" dirty="0">
              <a:latin typeface="+mj-lt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6" name="直接连接符 125"/>
          <p:cNvCxnSpPr/>
          <p:nvPr>
            <p:custDataLst>
              <p:tags r:id="rId19"/>
            </p:custDataLst>
          </p:nvPr>
        </p:nvCxnSpPr>
        <p:spPr>
          <a:xfrm>
            <a:off x="8592896" y="4473210"/>
            <a:ext cx="401242" cy="0"/>
          </a:xfrm>
          <a:prstGeom prst="line">
            <a:avLst/>
          </a:prstGeom>
          <a:ln w="1270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5"/>
          <p:cNvSpPr/>
          <p:nvPr>
            <p:custDataLst>
              <p:tags r:id="rId20"/>
            </p:custDataLst>
          </p:nvPr>
        </p:nvSpPr>
        <p:spPr>
          <a:xfrm>
            <a:off x="7728343" y="4616780"/>
            <a:ext cx="2130347" cy="11817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基于</a:t>
            </a:r>
            <a:r>
              <a:rPr lang="en-US" altLang="zh-CN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Qt</a:t>
            </a: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的事件系统实现用户交互响应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8" name="矩形 6"/>
          <p:cNvSpPr/>
          <p:nvPr>
            <p:custDataLst>
              <p:tags r:id="rId21"/>
            </p:custDataLst>
          </p:nvPr>
        </p:nvSpPr>
        <p:spPr>
          <a:xfrm>
            <a:off x="7728343" y="3703326"/>
            <a:ext cx="2130347" cy="6394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FFFFFF"/>
                </a:solidFill>
                <a:latin typeface="+mn-ea"/>
                <a:cs typeface="+mn-ea"/>
              </a:rPr>
              <a:t>简单的事件处理</a:t>
            </a:r>
            <a:endParaRPr lang="zh-CN" altLang="en-US" sz="20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129" name="图片 4" descr="343439383331313b343532303032303bb8f6c8cbd0c5cfa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15465" y="3080773"/>
            <a:ext cx="355431" cy="355431"/>
          </a:xfrm>
          <a:prstGeom prst="rect">
            <a:avLst/>
          </a:prstGeom>
        </p:spPr>
      </p:pic>
      <p:sp>
        <p:nvSpPr>
          <p:cNvPr id="130" name="Text 1"/>
          <p:cNvSpPr/>
          <p:nvPr/>
        </p:nvSpPr>
        <p:spPr>
          <a:xfrm>
            <a:off x="539750" y="2188210"/>
            <a:ext cx="654431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一次开发，覆盖iOS、Android与桌面端，性能与体验兼顾</a:t>
            </a:r>
            <a:r>
              <a:rPr lang="en-US" sz="1800" dirty="0">
                <a:solidFill>
                  <a:schemeClr val="tx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800" dirty="0">
              <a:solidFill>
                <a:schemeClr val="tx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 spd="slow" advClick="0" advTm="3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5" name="组合 104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102" name="矩形 10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后端技术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521335" y="1511935"/>
            <a:ext cx="80879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两大引擎、三条流向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55905" y="2566670"/>
            <a:ext cx="4432300" cy="2929255"/>
          </a:xfrm>
          <a:custGeom>
            <a:avLst/>
            <a:gdLst/>
            <a:ahLst/>
            <a:cxnLst/>
            <a:rect l="l" t="t" r="r" b="b"/>
            <a:pathLst>
              <a:path w="4432300" h="4368800">
                <a:moveTo>
                  <a:pt x="101618" y="0"/>
                </a:moveTo>
                <a:lnTo>
                  <a:pt x="4330682" y="0"/>
                </a:lnTo>
                <a:cubicBezTo>
                  <a:pt x="4386804" y="0"/>
                  <a:pt x="4432300" y="45496"/>
                  <a:pt x="4432300" y="101618"/>
                </a:cubicBezTo>
                <a:lnTo>
                  <a:pt x="4432300" y="4267182"/>
                </a:lnTo>
                <a:cubicBezTo>
                  <a:pt x="4432300" y="4323304"/>
                  <a:pt x="4386804" y="4368800"/>
                  <a:pt x="4330682" y="4368800"/>
                </a:cubicBezTo>
                <a:lnTo>
                  <a:pt x="101618" y="4368800"/>
                </a:lnTo>
                <a:cubicBezTo>
                  <a:pt x="45496" y="4368800"/>
                  <a:pt x="0" y="4323304"/>
                  <a:pt x="0" y="4267182"/>
                </a:cubicBezTo>
                <a:lnTo>
                  <a:pt x="0" y="101618"/>
                </a:lnTo>
                <a:cubicBezTo>
                  <a:pt x="0" y="45534"/>
                  <a:pt x="45534" y="0"/>
                  <a:pt x="101618" y="0"/>
                </a:cubicBezTo>
                <a:close/>
              </a:path>
            </a:pathLst>
          </a:custGeom>
          <a:solidFill>
            <a:srgbClr val="858DA1">
              <a:alpha val="31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870585" y="320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B6294"/>
          </a:solidFill>
        </p:spPr>
      </p:sp>
      <p:sp>
        <p:nvSpPr>
          <p:cNvPr id="7" name="Shape 4"/>
          <p:cNvSpPr/>
          <p:nvPr/>
        </p:nvSpPr>
        <p:spPr>
          <a:xfrm>
            <a:off x="1003935" y="3352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7638" y="52388"/>
                </a:moveTo>
                <a:lnTo>
                  <a:pt x="195263" y="52388"/>
                </a:lnTo>
                <a:lnTo>
                  <a:pt x="195263" y="80962"/>
                </a:lnTo>
                <a:lnTo>
                  <a:pt x="147638" y="80962"/>
                </a:lnTo>
                <a:lnTo>
                  <a:pt x="147638" y="52388"/>
                </a:lnTo>
                <a:close/>
                <a:moveTo>
                  <a:pt x="142875" y="19050"/>
                </a:moveTo>
                <a:cubicBezTo>
                  <a:pt x="127099" y="19050"/>
                  <a:pt x="114300" y="31849"/>
                  <a:pt x="114300" y="47625"/>
                </a:cubicBezTo>
                <a:lnTo>
                  <a:pt x="114300" y="85725"/>
                </a:lnTo>
                <a:cubicBezTo>
                  <a:pt x="114300" y="101501"/>
                  <a:pt x="127099" y="114300"/>
                  <a:pt x="142875" y="114300"/>
                </a:cubicBezTo>
                <a:lnTo>
                  <a:pt x="152400" y="114300"/>
                </a:lnTo>
                <a:lnTo>
                  <a:pt x="1524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76200" y="171450"/>
                </a:lnTo>
                <a:lnTo>
                  <a:pt x="76200" y="190500"/>
                </a:lnTo>
                <a:lnTo>
                  <a:pt x="66675" y="190500"/>
                </a:lnTo>
                <a:cubicBezTo>
                  <a:pt x="50899" y="190500"/>
                  <a:pt x="38100" y="203299"/>
                  <a:pt x="38100" y="219075"/>
                </a:cubicBezTo>
                <a:lnTo>
                  <a:pt x="38100" y="257175"/>
                </a:lnTo>
                <a:cubicBezTo>
                  <a:pt x="38100" y="272951"/>
                  <a:pt x="50899" y="285750"/>
                  <a:pt x="66675" y="285750"/>
                </a:cubicBezTo>
                <a:lnTo>
                  <a:pt x="123825" y="285750"/>
                </a:lnTo>
                <a:cubicBezTo>
                  <a:pt x="139601" y="285750"/>
                  <a:pt x="152400" y="272951"/>
                  <a:pt x="152400" y="257175"/>
                </a:cubicBezTo>
                <a:lnTo>
                  <a:pt x="152400" y="219075"/>
                </a:lnTo>
                <a:cubicBezTo>
                  <a:pt x="152400" y="203299"/>
                  <a:pt x="139601" y="190500"/>
                  <a:pt x="123825" y="190500"/>
                </a:cubicBezTo>
                <a:lnTo>
                  <a:pt x="114300" y="190500"/>
                </a:lnTo>
                <a:lnTo>
                  <a:pt x="114300" y="171450"/>
                </a:lnTo>
                <a:lnTo>
                  <a:pt x="228600" y="171450"/>
                </a:lnTo>
                <a:lnTo>
                  <a:pt x="228600" y="190500"/>
                </a:lnTo>
                <a:lnTo>
                  <a:pt x="219075" y="190500"/>
                </a:lnTo>
                <a:cubicBezTo>
                  <a:pt x="203299" y="190500"/>
                  <a:pt x="190500" y="203299"/>
                  <a:pt x="190500" y="219075"/>
                </a:cubicBezTo>
                <a:lnTo>
                  <a:pt x="190500" y="257175"/>
                </a:lnTo>
                <a:cubicBezTo>
                  <a:pt x="190500" y="272951"/>
                  <a:pt x="203299" y="285750"/>
                  <a:pt x="219075" y="285750"/>
                </a:cubicBezTo>
                <a:lnTo>
                  <a:pt x="276225" y="285750"/>
                </a:lnTo>
                <a:cubicBezTo>
                  <a:pt x="292001" y="285750"/>
                  <a:pt x="304800" y="272951"/>
                  <a:pt x="304800" y="257175"/>
                </a:cubicBezTo>
                <a:lnTo>
                  <a:pt x="304800" y="219075"/>
                </a:lnTo>
                <a:cubicBezTo>
                  <a:pt x="304800" y="203299"/>
                  <a:pt x="292001" y="190500"/>
                  <a:pt x="276225" y="190500"/>
                </a:cubicBezTo>
                <a:lnTo>
                  <a:pt x="266700" y="190500"/>
                </a:lnTo>
                <a:lnTo>
                  <a:pt x="266700" y="171450"/>
                </a:lnTo>
                <a:lnTo>
                  <a:pt x="323850" y="171450"/>
                </a:lnTo>
                <a:cubicBezTo>
                  <a:pt x="334387" y="171450"/>
                  <a:pt x="342900" y="162937"/>
                  <a:pt x="342900" y="152400"/>
                </a:cubicBezTo>
                <a:cubicBezTo>
                  <a:pt x="342900" y="141863"/>
                  <a:pt x="334387" y="133350"/>
                  <a:pt x="323850" y="133350"/>
                </a:cubicBezTo>
                <a:lnTo>
                  <a:pt x="190500" y="133350"/>
                </a:lnTo>
                <a:lnTo>
                  <a:pt x="190500" y="114300"/>
                </a:lnTo>
                <a:lnTo>
                  <a:pt x="200025" y="114300"/>
                </a:lnTo>
                <a:cubicBezTo>
                  <a:pt x="215801" y="114300"/>
                  <a:pt x="228600" y="101501"/>
                  <a:pt x="228600" y="85725"/>
                </a:cubicBezTo>
                <a:lnTo>
                  <a:pt x="228600" y="47625"/>
                </a:lnTo>
                <a:cubicBezTo>
                  <a:pt x="228600" y="31849"/>
                  <a:pt x="215801" y="19050"/>
                  <a:pt x="200025" y="19050"/>
                </a:cubicBezTo>
                <a:lnTo>
                  <a:pt x="142875" y="19050"/>
                </a:lnTo>
                <a:close/>
                <a:moveTo>
                  <a:pt x="266700" y="223838"/>
                </a:moveTo>
                <a:lnTo>
                  <a:pt x="271463" y="223838"/>
                </a:lnTo>
                <a:lnTo>
                  <a:pt x="271463" y="252413"/>
                </a:lnTo>
                <a:lnTo>
                  <a:pt x="223838" y="252413"/>
                </a:lnTo>
                <a:lnTo>
                  <a:pt x="223838" y="223838"/>
                </a:lnTo>
                <a:lnTo>
                  <a:pt x="266700" y="223838"/>
                </a:lnTo>
                <a:close/>
                <a:moveTo>
                  <a:pt x="114300" y="223838"/>
                </a:moveTo>
                <a:lnTo>
                  <a:pt x="119062" y="223838"/>
                </a:lnTo>
                <a:lnTo>
                  <a:pt x="119062" y="252413"/>
                </a:lnTo>
                <a:lnTo>
                  <a:pt x="71438" y="252413"/>
                </a:lnTo>
                <a:lnTo>
                  <a:pt x="71438" y="223838"/>
                </a:lnTo>
                <a:lnTo>
                  <a:pt x="114300" y="22383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5"/>
          <p:cNvSpPr/>
          <p:nvPr/>
        </p:nvSpPr>
        <p:spPr>
          <a:xfrm>
            <a:off x="1632585" y="3302000"/>
            <a:ext cx="2743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事件驱动网络模型</a:t>
            </a:r>
            <a:endParaRPr lang="en-US" sz="24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5960" y="3962400"/>
            <a:ext cx="355346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 </a:t>
            </a:r>
            <a:r>
              <a:rPr lang="en-US" sz="18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WSAEventSelect </a:t>
            </a: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实现I/O多路复用，单个线程即可高效管理大量网络连接，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是高性能服务器的核心引擎。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08675" y="323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71438"/>
                </a:moveTo>
                <a:cubicBezTo>
                  <a:pt x="0" y="58266"/>
                  <a:pt x="10641" y="47625"/>
                  <a:pt x="23812" y="47625"/>
                </a:cubicBezTo>
                <a:lnTo>
                  <a:pt x="309563" y="47625"/>
                </a:lnTo>
                <a:cubicBezTo>
                  <a:pt x="322734" y="47625"/>
                  <a:pt x="333375" y="58266"/>
                  <a:pt x="333375" y="71438"/>
                </a:cubicBezTo>
                <a:cubicBezTo>
                  <a:pt x="333375" y="84609"/>
                  <a:pt x="322734" y="95250"/>
                  <a:pt x="309563" y="95250"/>
                </a:cubicBezTo>
                <a:lnTo>
                  <a:pt x="23812" y="95250"/>
                </a:lnTo>
                <a:cubicBezTo>
                  <a:pt x="10641" y="95250"/>
                  <a:pt x="0" y="84609"/>
                  <a:pt x="0" y="71438"/>
                </a:cubicBezTo>
                <a:close/>
                <a:moveTo>
                  <a:pt x="47625" y="190500"/>
                </a:moveTo>
                <a:cubicBezTo>
                  <a:pt x="47625" y="177329"/>
                  <a:pt x="58266" y="166688"/>
                  <a:pt x="71438" y="166688"/>
                </a:cubicBezTo>
                <a:lnTo>
                  <a:pt x="357188" y="166688"/>
                </a:lnTo>
                <a:cubicBezTo>
                  <a:pt x="370359" y="166688"/>
                  <a:pt x="381000" y="177329"/>
                  <a:pt x="381000" y="190500"/>
                </a:cubicBezTo>
                <a:cubicBezTo>
                  <a:pt x="381000" y="203671"/>
                  <a:pt x="370359" y="214313"/>
                  <a:pt x="357188" y="214313"/>
                </a:cubicBezTo>
                <a:lnTo>
                  <a:pt x="71438" y="214313"/>
                </a:lnTo>
                <a:cubicBezTo>
                  <a:pt x="58266" y="214313"/>
                  <a:pt x="47625" y="203671"/>
                  <a:pt x="47625" y="190500"/>
                </a:cubicBezTo>
                <a:close/>
                <a:moveTo>
                  <a:pt x="333375" y="309563"/>
                </a:moveTo>
                <a:cubicBezTo>
                  <a:pt x="333375" y="322734"/>
                  <a:pt x="322734" y="333375"/>
                  <a:pt x="309563" y="333375"/>
                </a:cubicBezTo>
                <a:lnTo>
                  <a:pt x="23812" y="333375"/>
                </a:lnTo>
                <a:cubicBezTo>
                  <a:pt x="10641" y="333375"/>
                  <a:pt x="0" y="322734"/>
                  <a:pt x="0" y="309563"/>
                </a:cubicBezTo>
                <a:cubicBezTo>
                  <a:pt x="0" y="296391"/>
                  <a:pt x="10641" y="285750"/>
                  <a:pt x="23812" y="285750"/>
                </a:cubicBezTo>
                <a:lnTo>
                  <a:pt x="309563" y="285750"/>
                </a:lnTo>
                <a:cubicBezTo>
                  <a:pt x="322734" y="285750"/>
                  <a:pt x="333375" y="296391"/>
                  <a:pt x="333375" y="309563"/>
                </a:cubicBezTo>
                <a:close/>
              </a:path>
            </a:pathLst>
          </a:custGeom>
          <a:solidFill>
            <a:srgbClr val="55668F"/>
          </a:solidFill>
        </p:spPr>
      </p:sp>
      <p:sp>
        <p:nvSpPr>
          <p:cNvPr id="12" name="Text 9"/>
          <p:cNvSpPr/>
          <p:nvPr/>
        </p:nvSpPr>
        <p:spPr>
          <a:xfrm>
            <a:off x="5058410" y="3721100"/>
            <a:ext cx="211455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线程安全任务队列</a:t>
            </a:r>
            <a:endParaRPr lang="en-US" sz="20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791200" y="4127500"/>
            <a:ext cx="609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耦合点</a:t>
            </a:r>
            <a:endParaRPr 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4229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55668F"/>
          </a:solidFill>
        </p:spPr>
        <p:txBody>
          <a:bodyPr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525895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596" y="138946"/>
                </a:moveTo>
                <a:cubicBezTo>
                  <a:pt x="-1845" y="146387"/>
                  <a:pt x="-1845" y="158472"/>
                  <a:pt x="5596" y="165914"/>
                </a:cubicBezTo>
                <a:lnTo>
                  <a:pt x="100846" y="261164"/>
                </a:lnTo>
                <a:cubicBezTo>
                  <a:pt x="108287" y="268605"/>
                  <a:pt x="120372" y="268605"/>
                  <a:pt x="127814" y="261164"/>
                </a:cubicBezTo>
                <a:cubicBezTo>
                  <a:pt x="135255" y="253722"/>
                  <a:pt x="135255" y="241637"/>
                  <a:pt x="127814" y="234196"/>
                </a:cubicBezTo>
                <a:lnTo>
                  <a:pt x="65068" y="171450"/>
                </a:lnTo>
                <a:lnTo>
                  <a:pt x="285750" y="171450"/>
                </a:lnTo>
                <a:cubicBezTo>
                  <a:pt x="296287" y="171450"/>
                  <a:pt x="304800" y="162937"/>
                  <a:pt x="304800" y="152400"/>
                </a:cubicBezTo>
                <a:cubicBezTo>
                  <a:pt x="304800" y="141863"/>
                  <a:pt x="296287" y="133350"/>
                  <a:pt x="285750" y="133350"/>
                </a:cubicBezTo>
                <a:lnTo>
                  <a:pt x="65068" y="133350"/>
                </a:lnTo>
                <a:lnTo>
                  <a:pt x="127814" y="70604"/>
                </a:lnTo>
                <a:cubicBezTo>
                  <a:pt x="135255" y="63163"/>
                  <a:pt x="135255" y="51078"/>
                  <a:pt x="127814" y="43636"/>
                </a:cubicBezTo>
                <a:cubicBezTo>
                  <a:pt x="120372" y="36195"/>
                  <a:pt x="108287" y="36195"/>
                  <a:pt x="100846" y="43636"/>
                </a:cubicBezTo>
                <a:lnTo>
                  <a:pt x="5596" y="138886"/>
                </a:lnTo>
                <a:close/>
              </a:path>
            </a:pathLst>
          </a:custGeom>
          <a:solidFill>
            <a:srgbClr val="55668F"/>
          </a:solidFill>
        </p:spPr>
      </p:sp>
      <p:sp>
        <p:nvSpPr>
          <p:cNvPr id="16" name="Shape 13"/>
          <p:cNvSpPr/>
          <p:nvPr/>
        </p:nvSpPr>
        <p:spPr>
          <a:xfrm>
            <a:off x="7503795" y="2567305"/>
            <a:ext cx="4432300" cy="2927985"/>
          </a:xfrm>
          <a:custGeom>
            <a:avLst/>
            <a:gdLst/>
            <a:ahLst/>
            <a:cxnLst/>
            <a:rect l="l" t="t" r="r" b="b"/>
            <a:pathLst>
              <a:path w="4432300" h="4368800">
                <a:moveTo>
                  <a:pt x="101618" y="0"/>
                </a:moveTo>
                <a:lnTo>
                  <a:pt x="4330682" y="0"/>
                </a:lnTo>
                <a:cubicBezTo>
                  <a:pt x="4386804" y="0"/>
                  <a:pt x="4432300" y="45496"/>
                  <a:pt x="4432300" y="101618"/>
                </a:cubicBezTo>
                <a:lnTo>
                  <a:pt x="4432300" y="4267182"/>
                </a:lnTo>
                <a:cubicBezTo>
                  <a:pt x="4432300" y="4323304"/>
                  <a:pt x="4386804" y="4368800"/>
                  <a:pt x="4330682" y="4368800"/>
                </a:cubicBezTo>
                <a:lnTo>
                  <a:pt x="101618" y="4368800"/>
                </a:lnTo>
                <a:cubicBezTo>
                  <a:pt x="45496" y="4368800"/>
                  <a:pt x="0" y="4323304"/>
                  <a:pt x="0" y="4267182"/>
                </a:cubicBezTo>
                <a:lnTo>
                  <a:pt x="0" y="101618"/>
                </a:lnTo>
                <a:cubicBezTo>
                  <a:pt x="0" y="45534"/>
                  <a:pt x="45534" y="0"/>
                  <a:pt x="101618" y="0"/>
                </a:cubicBezTo>
                <a:close/>
              </a:path>
            </a:pathLst>
          </a:custGeom>
          <a:solidFill>
            <a:srgbClr val="858DA1">
              <a:alpha val="31000"/>
            </a:srgbClr>
          </a:solidFill>
        </p:spPr>
      </p:sp>
      <p:sp>
        <p:nvSpPr>
          <p:cNvPr id="17" name="Shape 14"/>
          <p:cNvSpPr/>
          <p:nvPr/>
        </p:nvSpPr>
        <p:spPr>
          <a:xfrm>
            <a:off x="8577580" y="320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B6294"/>
          </a:solidFill>
        </p:spPr>
      </p:sp>
      <p:sp>
        <p:nvSpPr>
          <p:cNvPr id="18" name="Shape 15"/>
          <p:cNvSpPr/>
          <p:nvPr/>
        </p:nvSpPr>
        <p:spPr>
          <a:xfrm>
            <a:off x="8691880" y="3352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 16"/>
          <p:cNvSpPr/>
          <p:nvPr/>
        </p:nvSpPr>
        <p:spPr>
          <a:xfrm>
            <a:off x="9339580" y="3302000"/>
            <a:ext cx="1828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线程池模型</a:t>
            </a:r>
            <a:endParaRPr lang="en-US" sz="24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706995" y="4128135"/>
            <a:ext cx="4025900" cy="59626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预创建一组工作线程，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 </a:t>
            </a:r>
            <a:r>
              <a:rPr lang="en-US" sz="18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Windows线程与同步原语</a:t>
            </a:r>
            <a:r>
              <a:rPr lang="en-US" sz="1400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避免频繁创建销毁线程的开销，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提高资源利用率和响应速度。</a:t>
            </a:r>
            <a:endParaRPr lang="en-US" sz="1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4249420" y="59429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5668F"/>
          </a:solidFill>
        </p:spPr>
        <p:txBody>
          <a:bodyPr/>
          <a:p>
            <a:endParaRPr lang="zh-CN" altLang="en-US" sz="2400"/>
          </a:p>
        </p:txBody>
      </p:sp>
      <p:sp>
        <p:nvSpPr>
          <p:cNvPr id="22" name="Text 19"/>
          <p:cNvSpPr/>
          <p:nvPr/>
        </p:nvSpPr>
        <p:spPr>
          <a:xfrm>
            <a:off x="4620895" y="5917565"/>
            <a:ext cx="71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高并发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07100" y="5917565"/>
            <a:ext cx="71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低延迟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972300" y="59429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5668F"/>
          </a:solidFill>
        </p:spPr>
      </p:sp>
      <p:sp>
        <p:nvSpPr>
          <p:cNvPr id="26" name="Text 23"/>
          <p:cNvSpPr/>
          <p:nvPr/>
        </p:nvSpPr>
        <p:spPr>
          <a:xfrm>
            <a:off x="7302500" y="5917565"/>
            <a:ext cx="711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可扩展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44" name="Shape 18"/>
          <p:cNvSpPr/>
          <p:nvPr/>
        </p:nvSpPr>
        <p:spPr>
          <a:xfrm>
            <a:off x="5662930" y="596836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55668F"/>
          </a:solidFill>
        </p:spPr>
        <p:txBody>
          <a:bodyPr/>
          <a:p>
            <a:endParaRPr lang="zh-CN" altLang="en-US" sz="2400"/>
          </a:p>
        </p:txBody>
      </p:sp>
    </p:spTree>
  </p:cSld>
  <p:clrMapOvr>
    <a:masterClrMapping/>
  </p:clrMapOvr>
  <p:transition spd="slow" advClick="0" advTm="3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254000" y="2672715"/>
            <a:ext cx="11684000" cy="3784600"/>
            <a:chOff x="400" y="4000"/>
            <a:chExt cx="18400" cy="5960"/>
          </a:xfrm>
        </p:grpSpPr>
        <p:sp>
          <p:nvSpPr>
            <p:cNvPr id="5" name="Shape 2"/>
            <p:cNvSpPr/>
            <p:nvPr>
              <p:custDataLst>
                <p:tags r:id="rId2"/>
              </p:custDataLst>
            </p:nvPr>
          </p:nvSpPr>
          <p:spPr>
            <a:xfrm>
              <a:off x="1900" y="40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55668F">
                <a:alpha val="20000"/>
              </a:srgbClr>
            </a:solidFill>
          </p:spPr>
        </p:sp>
        <p:sp>
          <p:nvSpPr>
            <p:cNvPr id="6" name="Shape 3"/>
            <p:cNvSpPr/>
            <p:nvPr>
              <p:custDataLst>
                <p:tags r:id="rId3"/>
              </p:custDataLst>
            </p:nvPr>
          </p:nvSpPr>
          <p:spPr>
            <a:xfrm>
              <a:off x="2340" y="4440"/>
              <a:ext cx="720" cy="72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7175" y="0"/>
                  </a:moveTo>
                  <a:cubicBezTo>
                    <a:pt x="257175" y="-15806"/>
                    <a:pt x="244406" y="-28575"/>
                    <a:pt x="228600" y="-28575"/>
                  </a:cubicBezTo>
                  <a:cubicBezTo>
                    <a:pt x="212794" y="-28575"/>
                    <a:pt x="200025" y="-15806"/>
                    <a:pt x="200025" y="0"/>
                  </a:cubicBezTo>
                  <a:lnTo>
                    <a:pt x="200025" y="228600"/>
                  </a:lnTo>
                  <a:cubicBezTo>
                    <a:pt x="200025" y="244406"/>
                    <a:pt x="212794" y="257175"/>
                    <a:pt x="228600" y="257175"/>
                  </a:cubicBezTo>
                  <a:cubicBezTo>
                    <a:pt x="244406" y="257175"/>
                    <a:pt x="257175" y="244406"/>
                    <a:pt x="257175" y="228600"/>
                  </a:cubicBezTo>
                  <a:lnTo>
                    <a:pt x="257175" y="0"/>
                  </a:lnTo>
                  <a:close/>
                  <a:moveTo>
                    <a:pt x="130641" y="87868"/>
                  </a:moveTo>
                  <a:cubicBezTo>
                    <a:pt x="143589" y="78849"/>
                    <a:pt x="146715" y="60990"/>
                    <a:pt x="137696" y="48042"/>
                  </a:cubicBezTo>
                  <a:cubicBezTo>
                    <a:pt x="128677" y="35094"/>
                    <a:pt x="110817" y="31968"/>
                    <a:pt x="97869" y="40987"/>
                  </a:cubicBezTo>
                  <a:cubicBezTo>
                    <a:pt x="38755" y="82242"/>
                    <a:pt x="0" y="150912"/>
                    <a:pt x="0" y="228600"/>
                  </a:cubicBezTo>
                  <a:cubicBezTo>
                    <a:pt x="0" y="354866"/>
                    <a:pt x="102334" y="457200"/>
                    <a:pt x="228600" y="457200"/>
                  </a:cubicBezTo>
                  <a:cubicBezTo>
                    <a:pt x="354866" y="457200"/>
                    <a:pt x="457200" y="354866"/>
                    <a:pt x="457200" y="228600"/>
                  </a:cubicBezTo>
                  <a:cubicBezTo>
                    <a:pt x="457200" y="150912"/>
                    <a:pt x="418445" y="82242"/>
                    <a:pt x="359241" y="40987"/>
                  </a:cubicBezTo>
                  <a:cubicBezTo>
                    <a:pt x="346293" y="31968"/>
                    <a:pt x="328523" y="35094"/>
                    <a:pt x="319415" y="48042"/>
                  </a:cubicBezTo>
                  <a:cubicBezTo>
                    <a:pt x="310307" y="60990"/>
                    <a:pt x="313521" y="78760"/>
                    <a:pt x="326469" y="87868"/>
                  </a:cubicBezTo>
                  <a:cubicBezTo>
                    <a:pt x="370939" y="118943"/>
                    <a:pt x="399961" y="170378"/>
                    <a:pt x="399961" y="228600"/>
                  </a:cubicBezTo>
                  <a:cubicBezTo>
                    <a:pt x="399961" y="323255"/>
                    <a:pt x="323165" y="400050"/>
                    <a:pt x="228511" y="400050"/>
                  </a:cubicBezTo>
                  <a:cubicBezTo>
                    <a:pt x="133856" y="400050"/>
                    <a:pt x="57150" y="323255"/>
                    <a:pt x="57150" y="228600"/>
                  </a:cubicBezTo>
                  <a:cubicBezTo>
                    <a:pt x="57150" y="170378"/>
                    <a:pt x="86171" y="118854"/>
                    <a:pt x="130641" y="87868"/>
                  </a:cubicBez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7" name="Text 4"/>
            <p:cNvSpPr/>
            <p:nvPr>
              <p:custDataLst>
                <p:tags r:id="rId4"/>
              </p:custDataLst>
            </p:nvPr>
          </p:nvSpPr>
          <p:spPr>
            <a:xfrm>
              <a:off x="1548" y="5840"/>
              <a:ext cx="2259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启动阶</a:t>
              </a:r>
              <a:endPara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8" name="Text 5"/>
            <p:cNvSpPr/>
            <p:nvPr>
              <p:custDataLst>
                <p:tags r:id="rId5"/>
              </p:custDataLst>
            </p:nvPr>
          </p:nvSpPr>
          <p:spPr>
            <a:xfrm>
              <a:off x="400" y="6480"/>
              <a:ext cx="4824" cy="105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主线程初始化Winsock，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监听端口，并创建线程池。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9" name="Shape 6"/>
            <p:cNvSpPr/>
            <p:nvPr>
              <p:custDataLst>
                <p:tags r:id="rId6"/>
              </p:custDataLst>
            </p:nvPr>
          </p:nvSpPr>
          <p:spPr>
            <a:xfrm>
              <a:off x="5320" y="5600"/>
              <a:ext cx="1660" cy="0"/>
            </a:xfrm>
            <a:prstGeom prst="line">
              <a:avLst/>
            </a:prstGeom>
            <a:noFill/>
            <a:ln w="50800">
              <a:solidFill>
                <a:srgbClr val="4B6294"/>
              </a:solidFill>
              <a:prstDash val="dash"/>
              <a:headEnd type="none"/>
              <a:tailEnd type="none"/>
            </a:ln>
          </p:spPr>
        </p:sp>
        <p:sp>
          <p:nvSpPr>
            <p:cNvPr id="10" name="Shape 7"/>
            <p:cNvSpPr/>
            <p:nvPr>
              <p:custDataLst>
                <p:tags r:id="rId7"/>
              </p:custDataLst>
            </p:nvPr>
          </p:nvSpPr>
          <p:spPr>
            <a:xfrm>
              <a:off x="8800" y="40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55668F">
                <a:alpha val="20000"/>
              </a:srgbClr>
            </a:solidFill>
          </p:spPr>
        </p:sp>
        <p:sp>
          <p:nvSpPr>
            <p:cNvPr id="11" name="Shape 8"/>
            <p:cNvSpPr/>
            <p:nvPr>
              <p:custDataLst>
                <p:tags r:id="rId8"/>
              </p:custDataLst>
            </p:nvPr>
          </p:nvSpPr>
          <p:spPr>
            <a:xfrm>
              <a:off x="9285" y="4440"/>
              <a:ext cx="630" cy="720"/>
            </a:xfrm>
            <a:custGeom>
              <a:avLst/>
              <a:gdLst/>
              <a:ahLst/>
              <a:cxnLst/>
              <a:rect l="l" t="t" r="r" b="b"/>
              <a:pathLst>
                <a:path w="400050" h="457200">
                  <a:moveTo>
                    <a:pt x="228600" y="28575"/>
                  </a:moveTo>
                  <a:cubicBezTo>
                    <a:pt x="228600" y="12769"/>
                    <a:pt x="215831" y="0"/>
                    <a:pt x="200025" y="0"/>
                  </a:cubicBezTo>
                  <a:cubicBezTo>
                    <a:pt x="184219" y="0"/>
                    <a:pt x="171450" y="12769"/>
                    <a:pt x="171450" y="28575"/>
                  </a:cubicBezTo>
                  <a:lnTo>
                    <a:pt x="171450" y="216724"/>
                  </a:lnTo>
                  <a:lnTo>
                    <a:pt x="134481" y="179755"/>
                  </a:lnTo>
                  <a:cubicBezTo>
                    <a:pt x="123319" y="168592"/>
                    <a:pt x="105192" y="168592"/>
                    <a:pt x="94030" y="179755"/>
                  </a:cubicBezTo>
                  <a:cubicBezTo>
                    <a:pt x="82867" y="190917"/>
                    <a:pt x="82867" y="209044"/>
                    <a:pt x="94030" y="220206"/>
                  </a:cubicBezTo>
                  <a:lnTo>
                    <a:pt x="179755" y="305931"/>
                  </a:lnTo>
                  <a:cubicBezTo>
                    <a:pt x="190917" y="317093"/>
                    <a:pt x="209044" y="317093"/>
                    <a:pt x="220206" y="305931"/>
                  </a:cubicBezTo>
                  <a:lnTo>
                    <a:pt x="305931" y="220206"/>
                  </a:lnTo>
                  <a:cubicBezTo>
                    <a:pt x="317093" y="209044"/>
                    <a:pt x="317093" y="190917"/>
                    <a:pt x="305931" y="179755"/>
                  </a:cubicBezTo>
                  <a:cubicBezTo>
                    <a:pt x="294769" y="168592"/>
                    <a:pt x="276642" y="168592"/>
                    <a:pt x="265480" y="179755"/>
                  </a:cubicBezTo>
                  <a:lnTo>
                    <a:pt x="228600" y="216724"/>
                  </a:lnTo>
                  <a:lnTo>
                    <a:pt x="228600" y="28575"/>
                  </a:lnTo>
                  <a:close/>
                  <a:moveTo>
                    <a:pt x="57150" y="285750"/>
                  </a:moveTo>
                  <a:cubicBezTo>
                    <a:pt x="25628" y="285750"/>
                    <a:pt x="0" y="311378"/>
                    <a:pt x="0" y="342900"/>
                  </a:cubicBezTo>
                  <a:lnTo>
                    <a:pt x="0" y="371475"/>
                  </a:lnTo>
                  <a:cubicBezTo>
                    <a:pt x="0" y="402997"/>
                    <a:pt x="25628" y="428625"/>
                    <a:pt x="57150" y="428625"/>
                  </a:cubicBezTo>
                  <a:lnTo>
                    <a:pt x="342900" y="428625"/>
                  </a:lnTo>
                  <a:cubicBezTo>
                    <a:pt x="374422" y="428625"/>
                    <a:pt x="400050" y="402997"/>
                    <a:pt x="400050" y="371475"/>
                  </a:cubicBezTo>
                  <a:lnTo>
                    <a:pt x="400050" y="342900"/>
                  </a:lnTo>
                  <a:cubicBezTo>
                    <a:pt x="400050" y="311378"/>
                    <a:pt x="374422" y="285750"/>
                    <a:pt x="342900" y="285750"/>
                  </a:cubicBezTo>
                  <a:lnTo>
                    <a:pt x="301020" y="285750"/>
                  </a:lnTo>
                  <a:lnTo>
                    <a:pt x="250478" y="336292"/>
                  </a:lnTo>
                  <a:cubicBezTo>
                    <a:pt x="222617" y="364153"/>
                    <a:pt x="177344" y="364153"/>
                    <a:pt x="149483" y="336292"/>
                  </a:cubicBezTo>
                  <a:lnTo>
                    <a:pt x="99030" y="285750"/>
                  </a:lnTo>
                  <a:lnTo>
                    <a:pt x="57150" y="285750"/>
                  </a:lnTo>
                  <a:close/>
                  <a:moveTo>
                    <a:pt x="328613" y="335756"/>
                  </a:moveTo>
                  <a:cubicBezTo>
                    <a:pt x="340441" y="335756"/>
                    <a:pt x="350044" y="345359"/>
                    <a:pt x="350044" y="357188"/>
                  </a:cubicBezTo>
                  <a:cubicBezTo>
                    <a:pt x="350044" y="369016"/>
                    <a:pt x="340441" y="378619"/>
                    <a:pt x="328613" y="378619"/>
                  </a:cubicBezTo>
                  <a:cubicBezTo>
                    <a:pt x="316784" y="378619"/>
                    <a:pt x="307181" y="369016"/>
                    <a:pt x="307181" y="357188"/>
                  </a:cubicBezTo>
                  <a:cubicBezTo>
                    <a:pt x="307181" y="345359"/>
                    <a:pt x="316784" y="335756"/>
                    <a:pt x="328613" y="335756"/>
                  </a:cubicBez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12" name="Text 9"/>
            <p:cNvSpPr/>
            <p:nvPr>
              <p:custDataLst>
                <p:tags r:id="rId9"/>
              </p:custDataLst>
            </p:nvPr>
          </p:nvSpPr>
          <p:spPr>
            <a:xfrm>
              <a:off x="8800" y="5840"/>
              <a:ext cx="1687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接收阶</a:t>
              </a:r>
              <a:endPara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3" name="Text 10"/>
            <p:cNvSpPr/>
            <p:nvPr>
              <p:custDataLst>
                <p:tags r:id="rId10"/>
              </p:custDataLst>
            </p:nvPr>
          </p:nvSpPr>
          <p:spPr>
            <a:xfrm>
              <a:off x="7300" y="6480"/>
              <a:ext cx="4802" cy="116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  <a:buClrTx/>
                <a:buSzTx/>
                <a:buNone/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事件引擎捕获可读事件，封装为 Task 并入队。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4" name="Shape 11"/>
            <p:cNvSpPr/>
            <p:nvPr>
              <p:custDataLst>
                <p:tags r:id="rId11"/>
              </p:custDataLst>
            </p:nvPr>
          </p:nvSpPr>
          <p:spPr>
            <a:xfrm>
              <a:off x="12220" y="5600"/>
              <a:ext cx="1660" cy="0"/>
            </a:xfrm>
            <a:prstGeom prst="line">
              <a:avLst/>
            </a:prstGeom>
            <a:noFill/>
            <a:ln w="50800">
              <a:solidFill>
                <a:srgbClr val="4B6294"/>
              </a:solidFill>
              <a:prstDash val="dash"/>
              <a:headEnd type="none"/>
              <a:tailEnd type="none"/>
            </a:ln>
          </p:spPr>
        </p:sp>
        <p:sp>
          <p:nvSpPr>
            <p:cNvPr id="15" name="Shape 12"/>
            <p:cNvSpPr/>
            <p:nvPr>
              <p:custDataLst>
                <p:tags r:id="rId12"/>
              </p:custDataLst>
            </p:nvPr>
          </p:nvSpPr>
          <p:spPr>
            <a:xfrm>
              <a:off x="15700" y="400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55668F">
                <a:alpha val="20000"/>
              </a:srgbClr>
            </a:solidFill>
          </p:spPr>
        </p:sp>
        <p:sp>
          <p:nvSpPr>
            <p:cNvPr id="16" name="Shape 13"/>
            <p:cNvSpPr/>
            <p:nvPr>
              <p:custDataLst>
                <p:tags r:id="rId13"/>
              </p:custDataLst>
            </p:nvPr>
          </p:nvSpPr>
          <p:spPr>
            <a:xfrm>
              <a:off x="16140" y="4440"/>
              <a:ext cx="720" cy="72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cubicBezTo>
                    <a:pt x="0" y="102432"/>
                    <a:pt x="102432" y="0"/>
                    <a:pt x="228600" y="0"/>
                  </a:cubicBezTo>
                  <a:cubicBezTo>
                    <a:pt x="354768" y="0"/>
                    <a:pt x="457200" y="102432"/>
                    <a:pt x="457200" y="228600"/>
                  </a:cubicBezTo>
                  <a:cubicBezTo>
                    <a:pt x="457200" y="354768"/>
                    <a:pt x="354768" y="457200"/>
                    <a:pt x="228600" y="457200"/>
                  </a:cubicBezTo>
                  <a:cubicBezTo>
                    <a:pt x="102432" y="457200"/>
                    <a:pt x="0" y="354768"/>
                    <a:pt x="0" y="228600"/>
                  </a:cubicBezTo>
                  <a:close/>
                  <a:moveTo>
                    <a:pt x="168146" y="131356"/>
                  </a:moveTo>
                  <a:cubicBezTo>
                    <a:pt x="161359" y="135106"/>
                    <a:pt x="157163" y="142339"/>
                    <a:pt x="157163" y="150019"/>
                  </a:cubicBezTo>
                  <a:lnTo>
                    <a:pt x="157163" y="307181"/>
                  </a:lnTo>
                  <a:cubicBezTo>
                    <a:pt x="157163" y="314950"/>
                    <a:pt x="161359" y="322094"/>
                    <a:pt x="168146" y="325844"/>
                  </a:cubicBezTo>
                  <a:cubicBezTo>
                    <a:pt x="174933" y="329595"/>
                    <a:pt x="183148" y="329505"/>
                    <a:pt x="189845" y="325398"/>
                  </a:cubicBezTo>
                  <a:lnTo>
                    <a:pt x="318433" y="246817"/>
                  </a:lnTo>
                  <a:cubicBezTo>
                    <a:pt x="324773" y="242888"/>
                    <a:pt x="328702" y="236012"/>
                    <a:pt x="328702" y="228511"/>
                  </a:cubicBezTo>
                  <a:cubicBezTo>
                    <a:pt x="328702" y="221010"/>
                    <a:pt x="324773" y="214134"/>
                    <a:pt x="318433" y="210205"/>
                  </a:cubicBezTo>
                  <a:lnTo>
                    <a:pt x="189845" y="131624"/>
                  </a:lnTo>
                  <a:cubicBezTo>
                    <a:pt x="183237" y="127605"/>
                    <a:pt x="174933" y="127427"/>
                    <a:pt x="168146" y="131177"/>
                  </a:cubicBez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17" name="Text 14"/>
            <p:cNvSpPr/>
            <p:nvPr>
              <p:custDataLst>
                <p:tags r:id="rId14"/>
              </p:custDataLst>
            </p:nvPr>
          </p:nvSpPr>
          <p:spPr>
            <a:xfrm>
              <a:off x="15602" y="5840"/>
              <a:ext cx="1979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en-US" sz="24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执行阶</a:t>
              </a:r>
              <a:endParaRPr lang="en-US" sz="24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8" name="Text 15"/>
            <p:cNvSpPr/>
            <p:nvPr>
              <p:custDataLst>
                <p:tags r:id="rId15"/>
              </p:custDataLst>
            </p:nvPr>
          </p:nvSpPr>
          <p:spPr>
            <a:xfrm>
              <a:off x="14200" y="6480"/>
              <a:ext cx="460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工作线程被唤醒，原子摘队并调用</a:t>
              </a:r>
              <a:r>
                <a:rPr lang="zh-CN" alt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函数</a:t>
              </a: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完成业务处理。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9" name="Shape 16"/>
            <p:cNvSpPr/>
            <p:nvPr>
              <p:custDataLst>
                <p:tags r:id="rId16"/>
              </p:custDataLst>
            </p:nvPr>
          </p:nvSpPr>
          <p:spPr>
            <a:xfrm>
              <a:off x="400" y="8520"/>
              <a:ext cx="18400" cy="1440"/>
            </a:xfrm>
            <a:custGeom>
              <a:avLst/>
              <a:gdLst/>
              <a:ahLst/>
              <a:cxnLst/>
              <a:rect l="l" t="t" r="r" b="b"/>
              <a:pathLst>
                <a:path w="11684000" h="914400">
                  <a:moveTo>
                    <a:pt x="101599" y="0"/>
                  </a:moveTo>
                  <a:lnTo>
                    <a:pt x="11582401" y="0"/>
                  </a:lnTo>
                  <a:cubicBezTo>
                    <a:pt x="11638513" y="0"/>
                    <a:pt x="11684000" y="45487"/>
                    <a:pt x="11684000" y="101599"/>
                  </a:cubicBezTo>
                  <a:lnTo>
                    <a:pt x="11684000" y="812801"/>
                  </a:lnTo>
                  <a:cubicBezTo>
                    <a:pt x="11684000" y="868913"/>
                    <a:pt x="11638513" y="914400"/>
                    <a:pt x="115824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55668F">
                <a:alpha val="20000"/>
              </a:srgbClr>
            </a:solidFill>
          </p:spPr>
        </p:sp>
        <p:sp>
          <p:nvSpPr>
            <p:cNvPr id="20" name="Shape 17"/>
            <p:cNvSpPr/>
            <p:nvPr>
              <p:custDataLst>
                <p:tags r:id="rId17"/>
              </p:custDataLst>
            </p:nvPr>
          </p:nvSpPr>
          <p:spPr>
            <a:xfrm>
              <a:off x="3447" y="8760"/>
              <a:ext cx="360" cy="480"/>
            </a:xfrm>
            <a:custGeom>
              <a:avLst/>
              <a:gdLst/>
              <a:ahLst/>
              <a:cxnLst/>
              <a:rect l="l" t="t" r="r" b="b"/>
              <a:pathLst>
                <a:path w="228600" h="304800">
                  <a:moveTo>
                    <a:pt x="76200" y="57150"/>
                  </a:moveTo>
                  <a:lnTo>
                    <a:pt x="76200" y="95250"/>
                  </a:lnTo>
                  <a:lnTo>
                    <a:pt x="152400" y="95250"/>
                  </a:lnTo>
                  <a:lnTo>
                    <a:pt x="152400" y="57150"/>
                  </a:lnTo>
                  <a:cubicBezTo>
                    <a:pt x="152400" y="36135"/>
                    <a:pt x="135315" y="19050"/>
                    <a:pt x="114300" y="19050"/>
                  </a:cubicBezTo>
                  <a:cubicBezTo>
                    <a:pt x="93285" y="19050"/>
                    <a:pt x="76200" y="36135"/>
                    <a:pt x="76200" y="57150"/>
                  </a:cubicBezTo>
                  <a:close/>
                  <a:moveTo>
                    <a:pt x="38100" y="95250"/>
                  </a:moveTo>
                  <a:lnTo>
                    <a:pt x="38100" y="57150"/>
                  </a:lnTo>
                  <a:cubicBezTo>
                    <a:pt x="38100" y="15061"/>
                    <a:pt x="72211" y="-19050"/>
                    <a:pt x="114300" y="-19050"/>
                  </a:cubicBezTo>
                  <a:cubicBezTo>
                    <a:pt x="156389" y="-19050"/>
                    <a:pt x="190500" y="15061"/>
                    <a:pt x="190500" y="57150"/>
                  </a:cubicBezTo>
                  <a:lnTo>
                    <a:pt x="190500" y="95250"/>
                  </a:lnTo>
                  <a:cubicBezTo>
                    <a:pt x="211515" y="95250"/>
                    <a:pt x="228600" y="112335"/>
                    <a:pt x="228600" y="133350"/>
                  </a:cubicBezTo>
                  <a:lnTo>
                    <a:pt x="228600" y="266700"/>
                  </a:lnTo>
                  <a:cubicBezTo>
                    <a:pt x="228600" y="287715"/>
                    <a:pt x="211515" y="304800"/>
                    <a:pt x="190500" y="304800"/>
                  </a:cubicBezTo>
                  <a:lnTo>
                    <a:pt x="38100" y="304800"/>
                  </a:lnTo>
                  <a:cubicBezTo>
                    <a:pt x="17085" y="304800"/>
                    <a:pt x="0" y="287715"/>
                    <a:pt x="0" y="266700"/>
                  </a:cubicBezTo>
                  <a:lnTo>
                    <a:pt x="0" y="133350"/>
                  </a:lnTo>
                  <a:cubicBezTo>
                    <a:pt x="0" y="112335"/>
                    <a:pt x="17085" y="95250"/>
                    <a:pt x="38100" y="95250"/>
                  </a:cubicBez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21" name="Text 18"/>
            <p:cNvSpPr/>
            <p:nvPr>
              <p:custDataLst>
                <p:tags r:id="rId18"/>
              </p:custDataLst>
            </p:nvPr>
          </p:nvSpPr>
          <p:spPr>
            <a:xfrm>
              <a:off x="500" y="9320"/>
              <a:ext cx="6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互斥锁</a:t>
              </a:r>
              <a:endParaRPr lang="en-US" sz="1600" dirty="0"/>
            </a:p>
          </p:txBody>
        </p:sp>
        <p:sp>
          <p:nvSpPr>
            <p:cNvPr id="22" name="Shape 19"/>
            <p:cNvSpPr/>
            <p:nvPr>
              <p:custDataLst>
                <p:tags r:id="rId19"/>
              </p:custDataLst>
            </p:nvPr>
          </p:nvSpPr>
          <p:spPr>
            <a:xfrm>
              <a:off x="12553" y="8760"/>
              <a:ext cx="0" cy="960"/>
            </a:xfrm>
            <a:prstGeom prst="line">
              <a:avLst/>
            </a:prstGeom>
            <a:noFill/>
            <a:ln w="8467">
              <a:solidFill>
                <a:srgbClr val="455273"/>
              </a:solidFill>
              <a:prstDash val="solid"/>
              <a:headEnd type="none"/>
              <a:tailEnd type="none"/>
            </a:ln>
          </p:spPr>
        </p:sp>
        <p:sp>
          <p:nvSpPr>
            <p:cNvPr id="23" name="Shape 20"/>
            <p:cNvSpPr/>
            <p:nvPr>
              <p:custDataLst>
                <p:tags r:id="rId20"/>
              </p:custDataLst>
            </p:nvPr>
          </p:nvSpPr>
          <p:spPr>
            <a:xfrm>
              <a:off x="6613" y="8760"/>
              <a:ext cx="0" cy="960"/>
            </a:xfrm>
            <a:prstGeom prst="line">
              <a:avLst/>
            </a:prstGeom>
            <a:noFill/>
            <a:ln w="8467">
              <a:solidFill>
                <a:srgbClr val="455273"/>
              </a:solidFill>
              <a:prstDash val="solid"/>
              <a:headEnd type="none"/>
              <a:tailEnd type="none"/>
            </a:ln>
          </p:spPr>
        </p:sp>
        <p:sp>
          <p:nvSpPr>
            <p:cNvPr id="24" name="Shape 21"/>
            <p:cNvSpPr/>
            <p:nvPr>
              <p:custDataLst>
                <p:tags r:id="rId21"/>
              </p:custDataLst>
            </p:nvPr>
          </p:nvSpPr>
          <p:spPr>
            <a:xfrm>
              <a:off x="9390" y="8760"/>
              <a:ext cx="420" cy="480"/>
            </a:xfrm>
            <a:custGeom>
              <a:avLst/>
              <a:gdLst/>
              <a:ahLst/>
              <a:cxnLst/>
              <a:rect l="l" t="t" r="r" b="b"/>
              <a:pathLst>
                <a:path w="266700" h="304800">
                  <a:moveTo>
                    <a:pt x="133350" y="0"/>
                  </a:moveTo>
                  <a:cubicBezTo>
                    <a:pt x="122813" y="0"/>
                    <a:pt x="114300" y="8513"/>
                    <a:pt x="114300" y="19050"/>
                  </a:cubicBezTo>
                  <a:lnTo>
                    <a:pt x="114300" y="20955"/>
                  </a:lnTo>
                  <a:cubicBezTo>
                    <a:pt x="70842" y="29766"/>
                    <a:pt x="38100" y="68223"/>
                    <a:pt x="38100" y="114300"/>
                  </a:cubicBezTo>
                  <a:lnTo>
                    <a:pt x="38100" y="127218"/>
                  </a:lnTo>
                  <a:cubicBezTo>
                    <a:pt x="38100" y="155853"/>
                    <a:pt x="28337" y="183654"/>
                    <a:pt x="10478" y="206038"/>
                  </a:cubicBezTo>
                  <a:lnTo>
                    <a:pt x="4643" y="213300"/>
                  </a:lnTo>
                  <a:cubicBezTo>
                    <a:pt x="1607" y="217051"/>
                    <a:pt x="0" y="221694"/>
                    <a:pt x="0" y="226516"/>
                  </a:cubicBezTo>
                  <a:cubicBezTo>
                    <a:pt x="0" y="238185"/>
                    <a:pt x="9465" y="247650"/>
                    <a:pt x="21134" y="247650"/>
                  </a:cubicBezTo>
                  <a:lnTo>
                    <a:pt x="245507" y="247650"/>
                  </a:lnTo>
                  <a:cubicBezTo>
                    <a:pt x="257175" y="247650"/>
                    <a:pt x="266640" y="238185"/>
                    <a:pt x="266640" y="226516"/>
                  </a:cubicBezTo>
                  <a:cubicBezTo>
                    <a:pt x="266640" y="221694"/>
                    <a:pt x="265033" y="217051"/>
                    <a:pt x="261997" y="213300"/>
                  </a:cubicBezTo>
                  <a:lnTo>
                    <a:pt x="256163" y="206038"/>
                  </a:lnTo>
                  <a:cubicBezTo>
                    <a:pt x="238363" y="183654"/>
                    <a:pt x="228600" y="155853"/>
                    <a:pt x="228600" y="127218"/>
                  </a:cubicBezTo>
                  <a:lnTo>
                    <a:pt x="228600" y="114300"/>
                  </a:lnTo>
                  <a:cubicBezTo>
                    <a:pt x="228600" y="68223"/>
                    <a:pt x="195858" y="29766"/>
                    <a:pt x="152400" y="20955"/>
                  </a:cubicBezTo>
                  <a:lnTo>
                    <a:pt x="152400" y="19050"/>
                  </a:lnTo>
                  <a:cubicBezTo>
                    <a:pt x="152400" y="8513"/>
                    <a:pt x="143887" y="0"/>
                    <a:pt x="133350" y="0"/>
                  </a:cubicBezTo>
                  <a:close/>
                  <a:moveTo>
                    <a:pt x="96441" y="276225"/>
                  </a:moveTo>
                  <a:cubicBezTo>
                    <a:pt x="100667" y="292656"/>
                    <a:pt x="115610" y="304800"/>
                    <a:pt x="133350" y="304800"/>
                  </a:cubicBezTo>
                  <a:cubicBezTo>
                    <a:pt x="151090" y="304800"/>
                    <a:pt x="166033" y="292656"/>
                    <a:pt x="170259" y="276225"/>
                  </a:cubicBezTo>
                  <a:lnTo>
                    <a:pt x="96441" y="276225"/>
                  </a:ln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25" name="Text 22"/>
            <p:cNvSpPr/>
            <p:nvPr>
              <p:custDataLst>
                <p:tags r:id="rId22"/>
              </p:custDataLst>
            </p:nvPr>
          </p:nvSpPr>
          <p:spPr>
            <a:xfrm>
              <a:off x="6487" y="9320"/>
              <a:ext cx="622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事件通知</a:t>
              </a:r>
              <a:endParaRPr lang="en-US" sz="1600" dirty="0"/>
            </a:p>
          </p:txBody>
        </p:sp>
        <p:sp>
          <p:nvSpPr>
            <p:cNvPr id="26" name="Shape 23"/>
            <p:cNvSpPr/>
            <p:nvPr>
              <p:custDataLst>
                <p:tags r:id="rId23"/>
              </p:custDataLst>
            </p:nvPr>
          </p:nvSpPr>
          <p:spPr>
            <a:xfrm>
              <a:off x="15333" y="8760"/>
              <a:ext cx="480" cy="48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cubicBezTo>
                    <a:pt x="155138" y="0"/>
                    <a:pt x="157877" y="595"/>
                    <a:pt x="160377" y="1726"/>
                  </a:cubicBezTo>
                  <a:lnTo>
                    <a:pt x="272534" y="49292"/>
                  </a:lnTo>
                  <a:cubicBezTo>
                    <a:pt x="285631" y="54828"/>
                    <a:pt x="295394" y="67747"/>
                    <a:pt x="295335" y="83344"/>
                  </a:cubicBezTo>
                  <a:cubicBezTo>
                    <a:pt x="295037" y="142399"/>
                    <a:pt x="270748" y="250448"/>
                    <a:pt x="168176" y="299561"/>
                  </a:cubicBezTo>
                  <a:cubicBezTo>
                    <a:pt x="158234" y="304324"/>
                    <a:pt x="146685" y="304324"/>
                    <a:pt x="136743" y="299561"/>
                  </a:cubicBezTo>
                  <a:cubicBezTo>
                    <a:pt x="34111" y="250448"/>
                    <a:pt x="9882" y="142399"/>
                    <a:pt x="9585" y="83344"/>
                  </a:cubicBezTo>
                  <a:cubicBezTo>
                    <a:pt x="9525" y="67747"/>
                    <a:pt x="19288" y="54828"/>
                    <a:pt x="32385" y="49292"/>
                  </a:cubicBezTo>
                  <a:lnTo>
                    <a:pt x="144482" y="1726"/>
                  </a:lnTo>
                  <a:cubicBezTo>
                    <a:pt x="146983" y="595"/>
                    <a:pt x="149662" y="0"/>
                    <a:pt x="152400" y="0"/>
                  </a:cubicBezTo>
                  <a:close/>
                  <a:moveTo>
                    <a:pt x="152400" y="39767"/>
                  </a:moveTo>
                  <a:lnTo>
                    <a:pt x="152400" y="264855"/>
                  </a:lnTo>
                  <a:cubicBezTo>
                    <a:pt x="234553" y="225088"/>
                    <a:pt x="256639" y="136981"/>
                    <a:pt x="257175" y="84237"/>
                  </a:cubicBezTo>
                  <a:lnTo>
                    <a:pt x="152400" y="39826"/>
                  </a:lnTo>
                  <a:lnTo>
                    <a:pt x="152400" y="39826"/>
                  </a:lnTo>
                  <a:close/>
                </a:path>
              </a:pathLst>
            </a:custGeom>
            <a:solidFill>
              <a:srgbClr val="455273"/>
            </a:solidFill>
          </p:spPr>
        </p:sp>
        <p:sp>
          <p:nvSpPr>
            <p:cNvPr id="27" name="Text 24"/>
            <p:cNvSpPr/>
            <p:nvPr>
              <p:custDataLst>
                <p:tags r:id="rId24"/>
              </p:custDataLst>
            </p:nvPr>
          </p:nvSpPr>
          <p:spPr>
            <a:xfrm>
              <a:off x="12447" y="9320"/>
              <a:ext cx="6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线程安全</a:t>
              </a:r>
              <a:endParaRPr lang="en-US" sz="1600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102" name="矩形 10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后端技术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4535" y="21520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800" dirty="0">
                <a:solidFill>
                  <a:schemeClr val="tx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确保CPU与网络I/O始终并行，单节点即可支撑万级并发</a:t>
            </a:r>
            <a:endParaRPr lang="en-US" altLang="en-US" sz="1800" dirty="0">
              <a:solidFill>
                <a:schemeClr val="tx2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395" y="142303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  <a:sym typeface="+mn-ea"/>
              </a:rPr>
              <a:t>三阶五步运行闭环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  <a:sym typeface="+mn-ea"/>
            </a:endParaRPr>
          </a:p>
        </p:txBody>
      </p:sp>
    </p:spTree>
  </p:cSld>
  <p:clrMapOvr>
    <a:masterClrMapping/>
  </p:clrMapOvr>
  <p:transition spd="slow" advClick="0" advTm="3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762250" y="1303655"/>
          <a:ext cx="6844030" cy="5404485"/>
        </p:xfrm>
        <a:graphic>
          <a:graphicData uri="http://schemas.openxmlformats.org/drawingml/2006/table">
            <a:tbl>
              <a:tblPr firstCol="1" bandCol="1">
                <a:tableStyleId>{834EF049-66E6-4912-B3A2-DF1AEE303196}</a:tableStyleId>
              </a:tblPr>
              <a:tblGrid>
                <a:gridCol w="1932305"/>
                <a:gridCol w="2578735"/>
                <a:gridCol w="2332990"/>
              </a:tblGrid>
              <a:tr h="35814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任务分类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具体任务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负责成员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149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心理测评模块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心理测评评估资料搜寻与方案编写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连森涛、吴昊天、林泽君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403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技术架构设计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通信协议和接口文档设计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吴志斌、吴昱霆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35687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数据库开发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数据库设计与编码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吴志斌、连泽政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3180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服务端开发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服务端编码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吴志斌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00685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客户端开发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客户端编码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江贤晟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1021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UI/UX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客户端</a:t>
                      </a: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UI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界面设计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江贤晟、方利喆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276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界面美化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客户端界面美化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杨媛真、杨越、江贤晟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149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测试调试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软件功能调试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林泽君、范禛、连泽政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276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用户测试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用户运行测试反馈收集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陈毅鹏、吴昊天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149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项目管理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会议记录与项目进度记录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连森涛、方利喆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  <a:tr h="492760"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文档撰写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CSDN</a:t>
                      </a: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博客编写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 fontAlgn="t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范禛、陈毅鹏、吴昱霆</a:t>
                      </a: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任务分工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378702" y="2334710"/>
            <a:ext cx="7434596" cy="2188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938119" y="1527884"/>
            <a:ext cx="2625055" cy="3733927"/>
            <a:chOff x="2938119" y="1383505"/>
            <a:chExt cx="2625055" cy="3733927"/>
          </a:xfrm>
        </p:grpSpPr>
        <p:sp>
          <p:nvSpPr>
            <p:cNvPr id="23" name="矩形 22"/>
            <p:cNvSpPr/>
            <p:nvPr/>
          </p:nvSpPr>
          <p:spPr>
            <a:xfrm>
              <a:off x="2938119" y="1383505"/>
              <a:ext cx="2625055" cy="37339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308848" y="3378664"/>
              <a:ext cx="18941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/>
          <p:nvPr/>
        </p:nvSpPr>
        <p:spPr>
          <a:xfrm>
            <a:off x="387150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183739" y="4862421"/>
            <a:ext cx="133814" cy="133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0D3A9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495974" y="4862421"/>
            <a:ext cx="133814" cy="133814"/>
          </a:xfrm>
          <a:prstGeom prst="ellipse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1021" y="2875002"/>
            <a:ext cx="36780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</a:t>
            </a:r>
            <a:r>
              <a:rPr lang="zh-CN" altLang="en-US" sz="6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You</a:t>
            </a:r>
            <a:endParaRPr lang="en-US" altLang="zh-CN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09125" y="3560996"/>
            <a:ext cx="1904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MindC</a:t>
            </a:r>
            <a:r>
              <a:rPr lang="en-US" altLang="zh-CN" sz="1800" b="1" dirty="0">
                <a:solidFill>
                  <a:schemeClr val="bg1">
                    <a:lumMod val="95000"/>
                  </a:schemeClr>
                </a:solidFill>
              </a:rPr>
              <a:t>arrer</a:t>
            </a:r>
            <a:endParaRPr lang="en-US" altLang="zh-CN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1815465"/>
            <a:ext cx="1503680" cy="15036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078990" y="5817870"/>
            <a:ext cx="8310245" cy="1141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2000" dirty="0">
                <a:solidFill>
                  <a:schemeClr val="accent1"/>
                </a:solidFill>
              </a:rPr>
              <a:t>团队成员</a:t>
            </a:r>
            <a:r>
              <a:rPr lang="en-US" altLang="zh-CN" sz="2000" dirty="0">
                <a:solidFill>
                  <a:schemeClr val="accent1"/>
                </a:solidFill>
              </a:rPr>
              <a:t>: </a:t>
            </a:r>
            <a:r>
              <a:rPr lang="zh-CN" altLang="en-US" sz="2000" dirty="0">
                <a:solidFill>
                  <a:schemeClr val="accent1"/>
                </a:solidFill>
              </a:rPr>
              <a:t>吴志斌，林泽君，连泽政，吴昊天，杨越，连森涛，</a:t>
            </a:r>
            <a:endParaRPr lang="zh-CN" altLang="en-US" sz="2000" dirty="0">
              <a:solidFill>
                <a:schemeClr val="accent1"/>
              </a:solidFill>
            </a:endParaRPr>
          </a:p>
          <a:p>
            <a:pPr marL="457200" lvl="1" indent="457200" algn="l"/>
            <a:r>
              <a:rPr lang="en-US" altLang="zh-CN" sz="2000" dirty="0">
                <a:solidFill>
                  <a:schemeClr val="accent1"/>
                </a:solidFill>
              </a:rPr>
              <a:t>    </a:t>
            </a:r>
            <a:r>
              <a:rPr lang="zh-CN" altLang="en-US" sz="2000" dirty="0">
                <a:solidFill>
                  <a:schemeClr val="accent1"/>
                </a:solidFill>
              </a:rPr>
              <a:t>江贤晟，杨媛真，吴昱霆，范禛，方利喆，陈毅鹏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139"/>
                                </p:stCondLst>
                                <p:childTnLst>
                                  <p:par>
                                    <p:cTn id="5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  <p:bldP spid="27" grpId="0"/>
          <p:bldP spid="2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8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639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39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39"/>
                                </p:stCondLst>
                                <p:childTnLst>
                                  <p:par>
                                    <p:cTn id="44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139"/>
                                </p:stCondLst>
                                <p:childTnLst>
                                  <p:par>
                                    <p:cTn id="5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" grpId="0"/>
          <p:bldP spid="14" grpId="0"/>
          <p:bldP spid="27" grpId="0"/>
          <p:bldP spid="27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0929875" y="5016746"/>
            <a:ext cx="1262125" cy="1841254"/>
          </a:xfrm>
          <a:custGeom>
            <a:avLst/>
            <a:gdLst>
              <a:gd name="connsiteX0" fmla="*/ 0 w 2610360"/>
              <a:gd name="connsiteY0" fmla="*/ 0 h 3808132"/>
              <a:gd name="connsiteX1" fmla="*/ 0 w 2610360"/>
              <a:gd name="connsiteY1" fmla="*/ 3808132 h 3808132"/>
              <a:gd name="connsiteX2" fmla="*/ 2610360 w 2610360"/>
              <a:gd name="connsiteY2" fmla="*/ 3808132 h 380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0360" h="3808132">
                <a:moveTo>
                  <a:pt x="0" y="0"/>
                </a:moveTo>
                <a:lnTo>
                  <a:pt x="0" y="3808132"/>
                </a:lnTo>
                <a:lnTo>
                  <a:pt x="2610360" y="38081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grpSp>
        <p:nvGrpSpPr>
          <p:cNvPr id="38" name="组合 37"/>
          <p:cNvGrpSpPr/>
          <p:nvPr/>
        </p:nvGrpSpPr>
        <p:grpSpPr>
          <a:xfrm>
            <a:off x="2194538" y="2356519"/>
            <a:ext cx="2718289" cy="4126822"/>
            <a:chOff x="2194538" y="2356519"/>
            <a:chExt cx="2718289" cy="4126822"/>
          </a:xfrm>
        </p:grpSpPr>
        <p:sp>
          <p:nvSpPr>
            <p:cNvPr id="25" name="任意多边形 24"/>
            <p:cNvSpPr/>
            <p:nvPr/>
          </p:nvSpPr>
          <p:spPr>
            <a:xfrm flipH="1">
              <a:off x="2194538" y="2356519"/>
              <a:ext cx="2686205" cy="3918778"/>
            </a:xfrm>
            <a:custGeom>
              <a:avLst/>
              <a:gdLst>
                <a:gd name="connsiteX0" fmla="*/ 0 w 2610360"/>
                <a:gd name="connsiteY0" fmla="*/ 0 h 3808132"/>
                <a:gd name="connsiteX1" fmla="*/ 0 w 2610360"/>
                <a:gd name="connsiteY1" fmla="*/ 3808132 h 3808132"/>
                <a:gd name="connsiteX2" fmla="*/ 2610360 w 2610360"/>
                <a:gd name="connsiteY2" fmla="*/ 3808132 h 380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0360" h="3808132">
                  <a:moveTo>
                    <a:pt x="0" y="0"/>
                  </a:moveTo>
                  <a:lnTo>
                    <a:pt x="0" y="3808132"/>
                  </a:lnTo>
                  <a:lnTo>
                    <a:pt x="2610360" y="3808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1016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877661" y="3890548"/>
              <a:ext cx="8143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目录</a:t>
              </a:r>
              <a:endPara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18609" y="4621293"/>
              <a:ext cx="2294218" cy="1862048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C</a:t>
              </a:r>
              <a:r>
                <a:rPr lang="en-US" altLang="zh-CN" sz="3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ontents</a:t>
              </a:r>
              <a:endPara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平行四边形 12"/>
          <p:cNvSpPr/>
          <p:nvPr>
            <p:custDataLst>
              <p:tags r:id="rId1"/>
            </p:custDataLst>
          </p:nvPr>
        </p:nvSpPr>
        <p:spPr>
          <a:xfrm>
            <a:off x="5962674" y="1398813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5962674" y="2603355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>
            <p:custDataLst>
              <p:tags r:id="rId3"/>
            </p:custDataLst>
          </p:nvPr>
        </p:nvSpPr>
        <p:spPr>
          <a:xfrm>
            <a:off x="5962674" y="3807897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20"/>
          <p:cNvSpPr/>
          <p:nvPr>
            <p:custDataLst>
              <p:tags r:id="rId4"/>
            </p:custDataLst>
          </p:nvPr>
        </p:nvSpPr>
        <p:spPr>
          <a:xfrm>
            <a:off x="5962674" y="5012439"/>
            <a:ext cx="5219675" cy="722661"/>
          </a:xfrm>
          <a:prstGeom prst="parallelogram">
            <a:avLst>
              <a:gd name="adj" fmla="val 68547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>
            <p:custDataLst>
              <p:tags r:id="rId5"/>
            </p:custDataLst>
          </p:nvPr>
        </p:nvSpPr>
        <p:spPr>
          <a:xfrm>
            <a:off x="9481230" y="1398813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7" name="平行四边形 26"/>
          <p:cNvSpPr/>
          <p:nvPr>
            <p:custDataLst>
              <p:tags r:id="rId6"/>
            </p:custDataLst>
          </p:nvPr>
        </p:nvSpPr>
        <p:spPr>
          <a:xfrm>
            <a:off x="9481230" y="2603355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02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8" name="平行四边形 27"/>
          <p:cNvSpPr/>
          <p:nvPr>
            <p:custDataLst>
              <p:tags r:id="rId7"/>
            </p:custDataLst>
          </p:nvPr>
        </p:nvSpPr>
        <p:spPr>
          <a:xfrm>
            <a:off x="9481230" y="3807897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29" name="平行四边形 28"/>
          <p:cNvSpPr/>
          <p:nvPr>
            <p:custDataLst>
              <p:tags r:id="rId8"/>
            </p:custDataLst>
          </p:nvPr>
        </p:nvSpPr>
        <p:spPr>
          <a:xfrm>
            <a:off x="9481230" y="5012439"/>
            <a:ext cx="1262970" cy="722661"/>
          </a:xfrm>
          <a:prstGeom prst="parallelogram">
            <a:avLst>
              <a:gd name="adj" fmla="val 68547"/>
            </a:avLst>
          </a:prstGeom>
          <a:solidFill>
            <a:schemeClr val="accent1"/>
          </a:solid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04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0" y="-19394"/>
            <a:ext cx="6577264" cy="6877394"/>
          </a:xfrm>
          <a:custGeom>
            <a:avLst/>
            <a:gdLst>
              <a:gd name="connsiteX0" fmla="*/ 2359845 w 6577264"/>
              <a:gd name="connsiteY0" fmla="*/ 0 h 6877394"/>
              <a:gd name="connsiteX1" fmla="*/ 6577264 w 6577264"/>
              <a:gd name="connsiteY1" fmla="*/ 0 h 6877394"/>
              <a:gd name="connsiteX2" fmla="*/ 1863017 w 6577264"/>
              <a:gd name="connsiteY2" fmla="*/ 6877394 h 6877394"/>
              <a:gd name="connsiteX3" fmla="*/ 0 w 6577264"/>
              <a:gd name="connsiteY3" fmla="*/ 6877394 h 6877394"/>
              <a:gd name="connsiteX4" fmla="*/ 0 w 6577264"/>
              <a:gd name="connsiteY4" fmla="*/ 3442667 h 687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7264" h="6877394">
                <a:moveTo>
                  <a:pt x="2359845" y="0"/>
                </a:moveTo>
                <a:lnTo>
                  <a:pt x="6577264" y="0"/>
                </a:lnTo>
                <a:lnTo>
                  <a:pt x="1863017" y="6877394"/>
                </a:lnTo>
                <a:lnTo>
                  <a:pt x="0" y="6877394"/>
                </a:lnTo>
                <a:lnTo>
                  <a:pt x="0" y="3442667"/>
                </a:lnTo>
                <a:close/>
              </a:path>
            </a:pathLst>
          </a:custGeom>
          <a:blipFill rotWithShape="1">
            <a:blip r:embed="rId9" cstate="screen"/>
            <a:srcRect/>
            <a:stretch>
              <a:fillRect/>
            </a:stretch>
          </a:blipFill>
          <a:ln>
            <a:noFill/>
          </a:ln>
          <a:effectLst>
            <a:outerShdw blurRad="254000" dist="101600" dir="2700000" algn="t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704965" y="1545273"/>
            <a:ext cx="2899410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项目背景与需求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612890" y="2606040"/>
            <a:ext cx="2832735" cy="7207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开发意图与应用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目标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6400800" y="3954463"/>
            <a:ext cx="2921000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数据设计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与技术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6705195" y="5158822"/>
            <a:ext cx="2616862" cy="429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任务分工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bldLvl="0" animBg="1"/>
          <p:bldP spid="33" grpId="0"/>
          <p:bldP spid="34" grpId="0"/>
          <p:bldP spid="35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2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1.48148E-6 L 2.91667E-6 -1.48148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4.07407E-6 L 2.91667E-6 4.07407E-6 " pathEditMode="relative" rAng="0" ptsTypes="AA">
                                          <p:cBhvr>
                                            <p:cTn id="3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3.7037E-7 L 2.91667E-6 -3.7037E-7 " pathEditMode="relative" rAng="0" ptsTypes="AA">
                                          <p:cBhvr>
                                            <p:cTn id="5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4.81481E-6 L 2.91667E-6 -4.81481E-6 " pathEditMode="relative" rAng="0" ptsTypes="AA">
                                          <p:cBhvr>
                                            <p:cTn id="6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13" grpId="0" animBg="1"/>
          <p:bldP spid="19" grpId="0" animBg="1"/>
          <p:bldP spid="20" grpId="0" animBg="1"/>
          <p:bldP spid="21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18" grpId="0" bldLvl="0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10376442" y="4827425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2"/>
          <p:cNvSpPr/>
          <p:nvPr/>
        </p:nvSpPr>
        <p:spPr>
          <a:xfrm>
            <a:off x="1388533" y="3089910"/>
            <a:ext cx="1422400" cy="1422400"/>
          </a:xfrm>
          <a:custGeom>
            <a:avLst/>
            <a:gdLst/>
            <a:ahLst/>
            <a:cxnLst/>
            <a:rect l="l" t="t" r="r" b="b"/>
            <a:pathLst>
              <a:path w="1422400" h="1422400">
                <a:moveTo>
                  <a:pt x="711200" y="0"/>
                </a:moveTo>
                <a:lnTo>
                  <a:pt x="711200" y="0"/>
                </a:lnTo>
                <a:cubicBezTo>
                  <a:pt x="1103722" y="0"/>
                  <a:pt x="1422400" y="318678"/>
                  <a:pt x="1422400" y="711200"/>
                </a:cubicBezTo>
                <a:lnTo>
                  <a:pt x="1422400" y="711200"/>
                </a:lnTo>
                <a:cubicBezTo>
                  <a:pt x="1422400" y="1103722"/>
                  <a:pt x="1103722" y="1422400"/>
                  <a:pt x="711200" y="1422400"/>
                </a:cubicBezTo>
                <a:lnTo>
                  <a:pt x="711200" y="1422400"/>
                </a:lnTo>
                <a:cubicBezTo>
                  <a:pt x="318678" y="1422400"/>
                  <a:pt x="0" y="1103722"/>
                  <a:pt x="0" y="711200"/>
                </a:cubicBezTo>
                <a:lnTo>
                  <a:pt x="0" y="711200"/>
                </a:lnTo>
                <a:cubicBezTo>
                  <a:pt x="0" y="318678"/>
                  <a:pt x="318678" y="0"/>
                  <a:pt x="711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455273">
                <a:alpha val="25000"/>
              </a:srgbClr>
            </a:solidFill>
            <a:prstDash val="solid"/>
          </a:ln>
        </p:spPr>
      </p:sp>
      <p:grpSp>
        <p:nvGrpSpPr>
          <p:cNvPr id="37" name="组合 36"/>
          <p:cNvGrpSpPr/>
          <p:nvPr/>
        </p:nvGrpSpPr>
        <p:grpSpPr>
          <a:xfrm>
            <a:off x="456565" y="1718310"/>
            <a:ext cx="11938635" cy="3759200"/>
            <a:chOff x="719" y="2440"/>
            <a:chExt cx="18801" cy="5920"/>
          </a:xfrm>
        </p:grpSpPr>
        <p:sp>
          <p:nvSpPr>
            <p:cNvPr id="7" name="Text 0"/>
            <p:cNvSpPr/>
            <p:nvPr/>
          </p:nvSpPr>
          <p:spPr>
            <a:xfrm>
              <a:off x="720" y="2440"/>
              <a:ext cx="1880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年轻群体心理痛点</a:t>
              </a:r>
              <a:endParaRPr lang="en-US" sz="36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9" name="Text 1"/>
            <p:cNvSpPr/>
            <p:nvPr/>
          </p:nvSpPr>
          <p:spPr>
            <a:xfrm>
              <a:off x="720" y="3400"/>
              <a:ext cx="1844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800" dirty="0">
                  <a:solidFill>
                    <a:schemeClr val="tx2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基于100+用户深访的核心洞察</a:t>
              </a:r>
              <a:endParaRPr lang="en-US" sz="1800" dirty="0">
                <a:solidFill>
                  <a:schemeClr val="tx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1" name="Shape 3"/>
            <p:cNvSpPr/>
            <p:nvPr/>
          </p:nvSpPr>
          <p:spPr>
            <a:xfrm>
              <a:off x="2347" y="4760"/>
              <a:ext cx="1920" cy="192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609600" y="0"/>
                  </a:moveTo>
                  <a:lnTo>
                    <a:pt x="609600" y="0"/>
                  </a:lnTo>
                  <a:cubicBezTo>
                    <a:pt x="946047" y="0"/>
                    <a:pt x="1219200" y="273153"/>
                    <a:pt x="1219200" y="609600"/>
                  </a:cubicBezTo>
                  <a:lnTo>
                    <a:pt x="1219200" y="609600"/>
                  </a:lnTo>
                  <a:cubicBezTo>
                    <a:pt x="1219200" y="946047"/>
                    <a:pt x="946047" y="1219200"/>
                    <a:pt x="609600" y="1219200"/>
                  </a:cubicBezTo>
                  <a:lnTo>
                    <a:pt x="609600" y="1219200"/>
                  </a:lnTo>
                  <a:cubicBezTo>
                    <a:pt x="273153" y="1219200"/>
                    <a:pt x="0" y="946047"/>
                    <a:pt x="0" y="609600"/>
                  </a:cubicBezTo>
                  <a:lnTo>
                    <a:pt x="0" y="609600"/>
                  </a:lnTo>
                  <a:cubicBezTo>
                    <a:pt x="0" y="273153"/>
                    <a:pt x="273153" y="0"/>
                    <a:pt x="6096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1600">
              <a:solidFill>
                <a:schemeClr val="accent1"/>
              </a:solidFill>
              <a:prstDash val="solid"/>
            </a:ln>
          </p:spPr>
        </p:sp>
        <p:sp>
          <p:nvSpPr>
            <p:cNvPr id="12" name="Text 4"/>
            <p:cNvSpPr/>
            <p:nvPr/>
          </p:nvSpPr>
          <p:spPr>
            <a:xfrm>
              <a:off x="2656" y="5372"/>
              <a:ext cx="226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90000"/>
                </a:lnSpc>
              </a:pPr>
              <a:r>
                <a:rPr lang="en-US" sz="3600" b="1" dirty="0">
                  <a:solidFill>
                    <a:srgbClr val="004080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82%</a:t>
              </a:r>
              <a:endParaRPr lang="en-US" sz="1600" dirty="0"/>
            </a:p>
          </p:txBody>
        </p:sp>
        <p:sp>
          <p:nvSpPr>
            <p:cNvPr id="14" name="Text 5"/>
            <p:cNvSpPr/>
            <p:nvPr/>
          </p:nvSpPr>
          <p:spPr>
            <a:xfrm>
              <a:off x="1890" y="7160"/>
              <a:ext cx="2697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000" b="1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用户首要诉求</a:t>
              </a:r>
              <a:endParaRPr lang="en-US" sz="20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1" name="Text 6"/>
            <p:cNvSpPr/>
            <p:nvPr/>
          </p:nvSpPr>
          <p:spPr>
            <a:xfrm>
              <a:off x="719" y="7960"/>
              <a:ext cx="537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“低压力、即时性”心理支持</a:t>
              </a:r>
              <a:endPara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54855" y="2635250"/>
            <a:ext cx="6856095" cy="1162050"/>
            <a:chOff x="7173" y="4960"/>
            <a:chExt cx="10797" cy="1360"/>
          </a:xfrm>
        </p:grpSpPr>
        <p:sp>
          <p:nvSpPr>
            <p:cNvPr id="22" name="Shape 7"/>
            <p:cNvSpPr/>
            <p:nvPr/>
          </p:nvSpPr>
          <p:spPr>
            <a:xfrm>
              <a:off x="7173" y="4960"/>
              <a:ext cx="10797" cy="1360"/>
            </a:xfrm>
            <a:custGeom>
              <a:avLst/>
              <a:gdLst/>
              <a:ahLst/>
              <a:cxnLst/>
              <a:rect l="l" t="t" r="r" b="b"/>
              <a:pathLst>
                <a:path w="7378700" h="863600">
                  <a:moveTo>
                    <a:pt x="101603" y="0"/>
                  </a:moveTo>
                  <a:lnTo>
                    <a:pt x="7277097" y="0"/>
                  </a:lnTo>
                  <a:cubicBezTo>
                    <a:pt x="7333211" y="0"/>
                    <a:pt x="7378700" y="45489"/>
                    <a:pt x="7378700" y="101603"/>
                  </a:cubicBezTo>
                  <a:lnTo>
                    <a:pt x="7378700" y="761997"/>
                  </a:lnTo>
                  <a:cubicBezTo>
                    <a:pt x="7378700" y="818111"/>
                    <a:pt x="7333211" y="863600"/>
                    <a:pt x="7277097" y="863600"/>
                  </a:cubicBezTo>
                  <a:lnTo>
                    <a:pt x="101603" y="863600"/>
                  </a:lnTo>
                  <a:cubicBezTo>
                    <a:pt x="45527" y="863600"/>
                    <a:pt x="0" y="818073"/>
                    <a:pt x="0" y="761997"/>
                  </a:cubicBezTo>
                  <a:lnTo>
                    <a:pt x="0" y="101603"/>
                  </a:lnTo>
                  <a:cubicBezTo>
                    <a:pt x="0" y="45527"/>
                    <a:pt x="45527" y="0"/>
                    <a:pt x="101603" y="0"/>
                  </a:cubicBezTo>
                  <a:close/>
                </a:path>
              </a:pathLst>
            </a:custGeom>
            <a:solidFill>
              <a:schemeClr val="bg2">
                <a:lumMod val="90000"/>
                <a:alpha val="74000"/>
              </a:scheme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3" name="Shape 8"/>
            <p:cNvSpPr/>
            <p:nvPr/>
          </p:nvSpPr>
          <p:spPr>
            <a:xfrm>
              <a:off x="7413" y="5240"/>
              <a:ext cx="948" cy="8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4000" y="0"/>
                  </a:moveTo>
                  <a:lnTo>
                    <a:pt x="254000" y="0"/>
                  </a:lnTo>
                  <a:cubicBezTo>
                    <a:pt x="394186" y="0"/>
                    <a:pt x="508000" y="113814"/>
                    <a:pt x="508000" y="254000"/>
                  </a:cubicBezTo>
                  <a:lnTo>
                    <a:pt x="508000" y="254000"/>
                  </a:lnTo>
                  <a:cubicBezTo>
                    <a:pt x="508000" y="394186"/>
                    <a:pt x="394186" y="508000"/>
                    <a:pt x="254000" y="508000"/>
                  </a:cubicBezTo>
                  <a:lnTo>
                    <a:pt x="254000" y="508000"/>
                  </a:lnTo>
                  <a:cubicBezTo>
                    <a:pt x="113814" y="508000"/>
                    <a:pt x="0" y="394186"/>
                    <a:pt x="0" y="254000"/>
                  </a:cubicBezTo>
                  <a:lnTo>
                    <a:pt x="0" y="254000"/>
                  </a:lnTo>
                  <a:cubicBezTo>
                    <a:pt x="0" y="113814"/>
                    <a:pt x="113814" y="0"/>
                    <a:pt x="254000" y="0"/>
                  </a:cubicBezTo>
                  <a:close/>
                </a:path>
              </a:pathLst>
            </a:custGeom>
            <a:solidFill>
              <a:srgbClr val="4B6294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4" name="Shape 9"/>
            <p:cNvSpPr/>
            <p:nvPr/>
          </p:nvSpPr>
          <p:spPr>
            <a:xfrm>
              <a:off x="7673" y="5480"/>
              <a:ext cx="431" cy="320"/>
            </a:xfrm>
            <a:custGeom>
              <a:avLst/>
              <a:gdLst/>
              <a:ahLst/>
              <a:cxnLst/>
              <a:rect l="l" t="t" r="r" b="b"/>
              <a:pathLst>
                <a:path w="177800" h="203200">
                  <a:moveTo>
                    <a:pt x="67866" y="-6350"/>
                  </a:moveTo>
                  <a:cubicBezTo>
                    <a:pt x="53419" y="-6350"/>
                    <a:pt x="44926" y="16788"/>
                    <a:pt x="40759" y="38100"/>
                  </a:cubicBezTo>
                  <a:lnTo>
                    <a:pt x="28575" y="38100"/>
                  </a:lnTo>
                  <a:cubicBezTo>
                    <a:pt x="23297" y="38100"/>
                    <a:pt x="19050" y="42347"/>
                    <a:pt x="19050" y="47625"/>
                  </a:cubicBezTo>
                  <a:cubicBezTo>
                    <a:pt x="19050" y="52903"/>
                    <a:pt x="23297" y="57150"/>
                    <a:pt x="28575" y="57150"/>
                  </a:cubicBezTo>
                  <a:lnTo>
                    <a:pt x="38100" y="57150"/>
                  </a:lnTo>
                  <a:lnTo>
                    <a:pt x="38100" y="69850"/>
                  </a:lnTo>
                  <a:cubicBezTo>
                    <a:pt x="38100" y="76597"/>
                    <a:pt x="39410" y="83026"/>
                    <a:pt x="41791" y="88900"/>
                  </a:cubicBezTo>
                  <a:lnTo>
                    <a:pt x="38100" y="88900"/>
                  </a:lnTo>
                  <a:lnTo>
                    <a:pt x="38100" y="88900"/>
                  </a:lnTo>
                  <a:lnTo>
                    <a:pt x="29964" y="88900"/>
                  </a:lnTo>
                  <a:cubicBezTo>
                    <a:pt x="23932" y="88900"/>
                    <a:pt x="19050" y="93782"/>
                    <a:pt x="19050" y="99814"/>
                  </a:cubicBezTo>
                  <a:cubicBezTo>
                    <a:pt x="19050" y="101005"/>
                    <a:pt x="19248" y="102156"/>
                    <a:pt x="19606" y="103267"/>
                  </a:cubicBezTo>
                  <a:lnTo>
                    <a:pt x="31075" y="137636"/>
                  </a:lnTo>
                  <a:cubicBezTo>
                    <a:pt x="15954" y="150654"/>
                    <a:pt x="6350" y="169902"/>
                    <a:pt x="6350" y="191413"/>
                  </a:cubicBezTo>
                  <a:cubicBezTo>
                    <a:pt x="6350" y="197922"/>
                    <a:pt x="11628" y="203200"/>
                    <a:pt x="18137" y="203200"/>
                  </a:cubicBezTo>
                  <a:lnTo>
                    <a:pt x="159663" y="203200"/>
                  </a:lnTo>
                  <a:cubicBezTo>
                    <a:pt x="166172" y="203200"/>
                    <a:pt x="171450" y="197922"/>
                    <a:pt x="171450" y="191413"/>
                  </a:cubicBezTo>
                  <a:cubicBezTo>
                    <a:pt x="171450" y="169902"/>
                    <a:pt x="161846" y="150654"/>
                    <a:pt x="146725" y="137676"/>
                  </a:cubicBezTo>
                  <a:lnTo>
                    <a:pt x="158194" y="103307"/>
                  </a:lnTo>
                  <a:cubicBezTo>
                    <a:pt x="158552" y="102195"/>
                    <a:pt x="158750" y="101044"/>
                    <a:pt x="158750" y="99854"/>
                  </a:cubicBezTo>
                  <a:cubicBezTo>
                    <a:pt x="158750" y="93821"/>
                    <a:pt x="153868" y="88940"/>
                    <a:pt x="147836" y="88940"/>
                  </a:cubicBezTo>
                  <a:lnTo>
                    <a:pt x="139700" y="88940"/>
                  </a:lnTo>
                  <a:lnTo>
                    <a:pt x="139700" y="88940"/>
                  </a:lnTo>
                  <a:lnTo>
                    <a:pt x="136009" y="88940"/>
                  </a:lnTo>
                  <a:cubicBezTo>
                    <a:pt x="138390" y="83066"/>
                    <a:pt x="139700" y="76637"/>
                    <a:pt x="139700" y="69890"/>
                  </a:cubicBezTo>
                  <a:lnTo>
                    <a:pt x="139700" y="57190"/>
                  </a:lnTo>
                  <a:lnTo>
                    <a:pt x="149225" y="57190"/>
                  </a:lnTo>
                  <a:cubicBezTo>
                    <a:pt x="154503" y="57190"/>
                    <a:pt x="158750" y="52943"/>
                    <a:pt x="158750" y="47665"/>
                  </a:cubicBezTo>
                  <a:cubicBezTo>
                    <a:pt x="158750" y="42386"/>
                    <a:pt x="154503" y="38140"/>
                    <a:pt x="149225" y="38140"/>
                  </a:cubicBezTo>
                  <a:lnTo>
                    <a:pt x="137041" y="38140"/>
                  </a:lnTo>
                  <a:cubicBezTo>
                    <a:pt x="132913" y="16827"/>
                    <a:pt x="124381" y="-6310"/>
                    <a:pt x="109934" y="-6310"/>
                  </a:cubicBezTo>
                  <a:cubicBezTo>
                    <a:pt x="106124" y="-6310"/>
                    <a:pt x="102394" y="-4763"/>
                    <a:pt x="99020" y="-3056"/>
                  </a:cubicBezTo>
                  <a:cubicBezTo>
                    <a:pt x="95766" y="-1429"/>
                    <a:pt x="91718" y="40"/>
                    <a:pt x="88900" y="40"/>
                  </a:cubicBezTo>
                  <a:cubicBezTo>
                    <a:pt x="86082" y="40"/>
                    <a:pt x="82034" y="-1429"/>
                    <a:pt x="78780" y="-3056"/>
                  </a:cubicBezTo>
                  <a:cubicBezTo>
                    <a:pt x="75406" y="-4802"/>
                    <a:pt x="71676" y="-6350"/>
                    <a:pt x="67866" y="-6350"/>
                  </a:cubicBezTo>
                  <a:close/>
                  <a:moveTo>
                    <a:pt x="105053" y="185896"/>
                  </a:moveTo>
                  <a:lnTo>
                    <a:pt x="95210" y="157758"/>
                  </a:lnTo>
                  <a:lnTo>
                    <a:pt x="106283" y="144859"/>
                  </a:lnTo>
                  <a:cubicBezTo>
                    <a:pt x="107355" y="143589"/>
                    <a:pt x="107950" y="142002"/>
                    <a:pt x="107950" y="140335"/>
                  </a:cubicBezTo>
                  <a:cubicBezTo>
                    <a:pt x="107950" y="136485"/>
                    <a:pt x="104854" y="133390"/>
                    <a:pt x="101005" y="133390"/>
                  </a:cubicBezTo>
                  <a:lnTo>
                    <a:pt x="76795" y="133390"/>
                  </a:lnTo>
                  <a:cubicBezTo>
                    <a:pt x="72946" y="133390"/>
                    <a:pt x="69850" y="136485"/>
                    <a:pt x="69850" y="140335"/>
                  </a:cubicBezTo>
                  <a:cubicBezTo>
                    <a:pt x="69850" y="142002"/>
                    <a:pt x="70445" y="143589"/>
                    <a:pt x="71517" y="144859"/>
                  </a:cubicBezTo>
                  <a:lnTo>
                    <a:pt x="82590" y="157758"/>
                  </a:lnTo>
                  <a:lnTo>
                    <a:pt x="72747" y="185896"/>
                  </a:lnTo>
                  <a:lnTo>
                    <a:pt x="50125" y="114300"/>
                  </a:lnTo>
                  <a:lnTo>
                    <a:pt x="64294" y="114300"/>
                  </a:lnTo>
                  <a:cubicBezTo>
                    <a:pt x="71596" y="118348"/>
                    <a:pt x="79970" y="120650"/>
                    <a:pt x="88900" y="120650"/>
                  </a:cubicBezTo>
                  <a:cubicBezTo>
                    <a:pt x="97830" y="120650"/>
                    <a:pt x="106204" y="118348"/>
                    <a:pt x="113506" y="114300"/>
                  </a:cubicBezTo>
                  <a:lnTo>
                    <a:pt x="127675" y="114300"/>
                  </a:lnTo>
                  <a:lnTo>
                    <a:pt x="105053" y="185896"/>
                  </a:lnTo>
                  <a:close/>
                  <a:moveTo>
                    <a:pt x="88900" y="101600"/>
                  </a:moveTo>
                  <a:cubicBezTo>
                    <a:pt x="75128" y="101600"/>
                    <a:pt x="63421" y="92829"/>
                    <a:pt x="59015" y="80566"/>
                  </a:cubicBezTo>
                  <a:cubicBezTo>
                    <a:pt x="61277" y="81836"/>
                    <a:pt x="63897" y="82550"/>
                    <a:pt x="66675" y="82550"/>
                  </a:cubicBezTo>
                  <a:lnTo>
                    <a:pt x="71596" y="82550"/>
                  </a:lnTo>
                  <a:cubicBezTo>
                    <a:pt x="78145" y="82550"/>
                    <a:pt x="83939" y="78343"/>
                    <a:pt x="86003" y="72152"/>
                  </a:cubicBezTo>
                  <a:cubicBezTo>
                    <a:pt x="86916" y="69374"/>
                    <a:pt x="90845" y="69374"/>
                    <a:pt x="91757" y="72152"/>
                  </a:cubicBezTo>
                  <a:cubicBezTo>
                    <a:pt x="93821" y="78343"/>
                    <a:pt x="99655" y="82550"/>
                    <a:pt x="106164" y="82550"/>
                  </a:cubicBezTo>
                  <a:lnTo>
                    <a:pt x="111085" y="82550"/>
                  </a:lnTo>
                  <a:cubicBezTo>
                    <a:pt x="113863" y="82550"/>
                    <a:pt x="116483" y="81836"/>
                    <a:pt x="118745" y="80566"/>
                  </a:cubicBezTo>
                  <a:cubicBezTo>
                    <a:pt x="114340" y="92829"/>
                    <a:pt x="102632" y="101600"/>
                    <a:pt x="88860" y="101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 10"/>
            <p:cNvSpPr/>
            <p:nvPr/>
          </p:nvSpPr>
          <p:spPr>
            <a:xfrm>
              <a:off x="8813" y="5200"/>
              <a:ext cx="59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核心场景：</a:t>
              </a:r>
              <a:r>
                <a:rPr lang="zh-CN" alt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情绪</a:t>
              </a:r>
              <a:r>
                <a:rPr lang="zh-CN" alt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分享</a:t>
              </a:r>
              <a:endParaRPr lang="zh-CN" alt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6" name="Text 11"/>
            <p:cNvSpPr/>
            <p:nvPr/>
          </p:nvSpPr>
          <p:spPr>
            <a:xfrm>
              <a:off x="8670" y="5680"/>
              <a:ext cx="7290" cy="45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“情绪低落时想倾诉”</a:t>
              </a:r>
              <a:endParaRPr lang="en-US" sz="18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54855" y="4216400"/>
            <a:ext cx="6856730" cy="1162050"/>
            <a:chOff x="7173" y="6640"/>
            <a:chExt cx="11620" cy="1360"/>
          </a:xfrm>
        </p:grpSpPr>
        <p:sp>
          <p:nvSpPr>
            <p:cNvPr id="27" name="Shape 12"/>
            <p:cNvSpPr/>
            <p:nvPr/>
          </p:nvSpPr>
          <p:spPr>
            <a:xfrm>
              <a:off x="7173" y="6640"/>
              <a:ext cx="11620" cy="1360"/>
            </a:xfrm>
            <a:custGeom>
              <a:avLst/>
              <a:gdLst/>
              <a:ahLst/>
              <a:cxnLst/>
              <a:rect l="l" t="t" r="r" b="b"/>
              <a:pathLst>
                <a:path w="7378700" h="863600">
                  <a:moveTo>
                    <a:pt x="101603" y="0"/>
                  </a:moveTo>
                  <a:lnTo>
                    <a:pt x="7277097" y="0"/>
                  </a:lnTo>
                  <a:cubicBezTo>
                    <a:pt x="7333211" y="0"/>
                    <a:pt x="7378700" y="45489"/>
                    <a:pt x="7378700" y="101603"/>
                  </a:cubicBezTo>
                  <a:lnTo>
                    <a:pt x="7378700" y="761997"/>
                  </a:lnTo>
                  <a:cubicBezTo>
                    <a:pt x="7378700" y="818111"/>
                    <a:pt x="7333211" y="863600"/>
                    <a:pt x="7277097" y="863600"/>
                  </a:cubicBezTo>
                  <a:lnTo>
                    <a:pt x="101603" y="863600"/>
                  </a:lnTo>
                  <a:cubicBezTo>
                    <a:pt x="45527" y="863600"/>
                    <a:pt x="0" y="818073"/>
                    <a:pt x="0" y="761997"/>
                  </a:cubicBezTo>
                  <a:lnTo>
                    <a:pt x="0" y="101603"/>
                  </a:lnTo>
                  <a:cubicBezTo>
                    <a:pt x="0" y="45527"/>
                    <a:pt x="45527" y="0"/>
                    <a:pt x="101603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74000"/>
              </a:schemeClr>
            </a:solidFill>
          </p:spPr>
        </p:sp>
        <p:sp>
          <p:nvSpPr>
            <p:cNvPr id="28" name="Shape 13"/>
            <p:cNvSpPr/>
            <p:nvPr/>
          </p:nvSpPr>
          <p:spPr>
            <a:xfrm>
              <a:off x="7413" y="6920"/>
              <a:ext cx="949" cy="8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4000" y="0"/>
                  </a:moveTo>
                  <a:lnTo>
                    <a:pt x="254000" y="0"/>
                  </a:lnTo>
                  <a:cubicBezTo>
                    <a:pt x="394186" y="0"/>
                    <a:pt x="508000" y="113814"/>
                    <a:pt x="508000" y="254000"/>
                  </a:cubicBezTo>
                  <a:lnTo>
                    <a:pt x="508000" y="254000"/>
                  </a:lnTo>
                  <a:cubicBezTo>
                    <a:pt x="508000" y="394186"/>
                    <a:pt x="394186" y="508000"/>
                    <a:pt x="254000" y="508000"/>
                  </a:cubicBezTo>
                  <a:lnTo>
                    <a:pt x="254000" y="508000"/>
                  </a:lnTo>
                  <a:cubicBezTo>
                    <a:pt x="113814" y="508000"/>
                    <a:pt x="0" y="394186"/>
                    <a:pt x="0" y="254000"/>
                  </a:cubicBezTo>
                  <a:lnTo>
                    <a:pt x="0" y="254000"/>
                  </a:lnTo>
                  <a:cubicBezTo>
                    <a:pt x="0" y="113814"/>
                    <a:pt x="113814" y="0"/>
                    <a:pt x="254000" y="0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29" name="Shape 14"/>
            <p:cNvSpPr/>
            <p:nvPr/>
          </p:nvSpPr>
          <p:spPr>
            <a:xfrm>
              <a:off x="7653" y="7160"/>
              <a:ext cx="451" cy="32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88635" y="40"/>
                  </a:moveTo>
                  <a:cubicBezTo>
                    <a:pt x="192564" y="-278"/>
                    <a:pt x="196413" y="1230"/>
                    <a:pt x="199192" y="4008"/>
                  </a:cubicBezTo>
                  <a:cubicBezTo>
                    <a:pt x="201970" y="6787"/>
                    <a:pt x="203478" y="10636"/>
                    <a:pt x="203160" y="14565"/>
                  </a:cubicBezTo>
                  <a:cubicBezTo>
                    <a:pt x="201573" y="34131"/>
                    <a:pt x="196255" y="64651"/>
                    <a:pt x="184785" y="93821"/>
                  </a:cubicBezTo>
                  <a:cubicBezTo>
                    <a:pt x="184071" y="95607"/>
                    <a:pt x="182602" y="96957"/>
                    <a:pt x="180737" y="97512"/>
                  </a:cubicBezTo>
                  <a:lnTo>
                    <a:pt x="148630" y="107156"/>
                  </a:lnTo>
                  <a:cubicBezTo>
                    <a:pt x="147082" y="107633"/>
                    <a:pt x="146050" y="109022"/>
                    <a:pt x="146050" y="110649"/>
                  </a:cubicBezTo>
                  <a:cubicBezTo>
                    <a:pt x="146050" y="112673"/>
                    <a:pt x="147677" y="114300"/>
                    <a:pt x="149701" y="114300"/>
                  </a:cubicBezTo>
                  <a:lnTo>
                    <a:pt x="165021" y="114300"/>
                  </a:lnTo>
                  <a:cubicBezTo>
                    <a:pt x="169783" y="114300"/>
                    <a:pt x="172839" y="119380"/>
                    <a:pt x="170378" y="123468"/>
                  </a:cubicBezTo>
                  <a:cubicBezTo>
                    <a:pt x="168791" y="126127"/>
                    <a:pt x="167084" y="128707"/>
                    <a:pt x="165338" y="131247"/>
                  </a:cubicBezTo>
                  <a:cubicBezTo>
                    <a:pt x="164544" y="132398"/>
                    <a:pt x="163354" y="133231"/>
                    <a:pt x="162004" y="133668"/>
                  </a:cubicBezTo>
                  <a:lnTo>
                    <a:pt x="123230" y="145256"/>
                  </a:lnTo>
                  <a:cubicBezTo>
                    <a:pt x="121682" y="145733"/>
                    <a:pt x="120650" y="147122"/>
                    <a:pt x="120650" y="148749"/>
                  </a:cubicBezTo>
                  <a:cubicBezTo>
                    <a:pt x="120650" y="150773"/>
                    <a:pt x="122277" y="152400"/>
                    <a:pt x="124301" y="152400"/>
                  </a:cubicBezTo>
                  <a:lnTo>
                    <a:pt x="130651" y="152400"/>
                  </a:lnTo>
                  <a:cubicBezTo>
                    <a:pt x="136446" y="152400"/>
                    <a:pt x="138986" y="159306"/>
                    <a:pt x="134144" y="162481"/>
                  </a:cubicBezTo>
                  <a:cubicBezTo>
                    <a:pt x="107156" y="180340"/>
                    <a:pt x="79494" y="179665"/>
                    <a:pt x="61754" y="174903"/>
                  </a:cubicBezTo>
                  <a:cubicBezTo>
                    <a:pt x="56713" y="173553"/>
                    <a:pt x="52229" y="170974"/>
                    <a:pt x="48101" y="167799"/>
                  </a:cubicBezTo>
                  <a:lnTo>
                    <a:pt x="19050" y="196850"/>
                  </a:lnTo>
                  <a:cubicBezTo>
                    <a:pt x="15558" y="200343"/>
                    <a:pt x="9843" y="200343"/>
                    <a:pt x="6350" y="196850"/>
                  </a:cubicBezTo>
                  <a:cubicBezTo>
                    <a:pt x="2857" y="193358"/>
                    <a:pt x="2857" y="187643"/>
                    <a:pt x="6350" y="184150"/>
                  </a:cubicBezTo>
                  <a:lnTo>
                    <a:pt x="38100" y="152400"/>
                  </a:lnTo>
                  <a:lnTo>
                    <a:pt x="38298" y="152598"/>
                  </a:lnTo>
                  <a:cubicBezTo>
                    <a:pt x="38576" y="152083"/>
                    <a:pt x="38933" y="151606"/>
                    <a:pt x="39370" y="151170"/>
                  </a:cubicBezTo>
                  <a:lnTo>
                    <a:pt x="101600" y="88900"/>
                  </a:lnTo>
                  <a:cubicBezTo>
                    <a:pt x="105093" y="85408"/>
                    <a:pt x="105093" y="79693"/>
                    <a:pt x="101600" y="76200"/>
                  </a:cubicBezTo>
                  <a:cubicBezTo>
                    <a:pt x="98108" y="72708"/>
                    <a:pt x="92393" y="72708"/>
                    <a:pt x="88900" y="76200"/>
                  </a:cubicBezTo>
                  <a:lnTo>
                    <a:pt x="35600" y="129461"/>
                  </a:lnTo>
                  <a:cubicBezTo>
                    <a:pt x="32068" y="132993"/>
                    <a:pt x="26075" y="131207"/>
                    <a:pt x="25678" y="126206"/>
                  </a:cubicBezTo>
                  <a:cubicBezTo>
                    <a:pt x="23971" y="105093"/>
                    <a:pt x="29369" y="77351"/>
                    <a:pt x="54491" y="52229"/>
                  </a:cubicBezTo>
                  <a:cubicBezTo>
                    <a:pt x="90646" y="16073"/>
                    <a:pt x="155377" y="2738"/>
                    <a:pt x="188595" y="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 15"/>
            <p:cNvSpPr/>
            <p:nvPr/>
          </p:nvSpPr>
          <p:spPr>
            <a:xfrm>
              <a:off x="8785" y="6880"/>
              <a:ext cx="732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核心场景：轻量自察</a:t>
              </a:r>
              <a:endParaRPr lang="en-US" sz="20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34" name="Text 16"/>
            <p:cNvSpPr/>
            <p:nvPr/>
          </p:nvSpPr>
          <p:spPr>
            <a:xfrm>
              <a:off x="8785" y="7360"/>
              <a:ext cx="9735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“希望通过简单方式了解自身心理状态，而非专业诊断</a:t>
              </a:r>
              <a:r>
                <a:rPr lang="en-US" sz="1400" dirty="0">
                  <a:solidFill>
                    <a:srgbClr val="4A4A4A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”</a:t>
              </a:r>
              <a:endParaRPr lang="en-US" sz="16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45" name="矩形 44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项目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背景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 advClick="0" advTm="300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bldLvl="0" animBg="1"/>
          <p:bldP spid="18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bldLvl="0" animBg="1"/>
          <p:bldP spid="18" grpId="1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椭圆 87"/>
          <p:cNvSpPr/>
          <p:nvPr/>
        </p:nvSpPr>
        <p:spPr>
          <a:xfrm>
            <a:off x="11364766" y="6225600"/>
            <a:ext cx="133814" cy="133814"/>
          </a:xfrm>
          <a:prstGeom prst="ellipse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62610" y="2442210"/>
            <a:ext cx="11061700" cy="3545840"/>
            <a:chOff x="400" y="3520"/>
            <a:chExt cx="18407" cy="5584"/>
          </a:xfrm>
        </p:grpSpPr>
        <p:sp>
          <p:nvSpPr>
            <p:cNvPr id="4" name="Shape 1"/>
            <p:cNvSpPr/>
            <p:nvPr>
              <p:custDataLst>
                <p:tags r:id="rId2"/>
              </p:custDataLst>
            </p:nvPr>
          </p:nvSpPr>
          <p:spPr>
            <a:xfrm>
              <a:off x="400" y="3520"/>
              <a:ext cx="5820" cy="0"/>
            </a:xfrm>
            <a:prstGeom prst="line">
              <a:avLst/>
            </a:prstGeom>
            <a:noFill/>
            <a:ln w="50800">
              <a:solidFill>
                <a:srgbClr val="9AB3D4"/>
              </a:solidFill>
              <a:prstDash val="solid"/>
              <a:headEnd type="none"/>
              <a:tailEnd type="none"/>
            </a:ln>
          </p:spPr>
        </p:sp>
        <p:sp>
          <p:nvSpPr>
            <p:cNvPr id="5" name="Shape 2"/>
            <p:cNvSpPr/>
            <p:nvPr>
              <p:custDataLst>
                <p:tags r:id="rId3"/>
              </p:custDataLst>
            </p:nvPr>
          </p:nvSpPr>
          <p:spPr>
            <a:xfrm>
              <a:off x="2992" y="3920"/>
              <a:ext cx="630" cy="720"/>
            </a:xfrm>
            <a:custGeom>
              <a:avLst/>
              <a:gdLst/>
              <a:ahLst/>
              <a:cxnLst/>
              <a:rect l="l" t="t" r="r" b="b"/>
              <a:pathLst>
                <a:path w="400050" h="457200">
                  <a:moveTo>
                    <a:pt x="216724" y="71438"/>
                  </a:moveTo>
                  <a:lnTo>
                    <a:pt x="298252" y="71438"/>
                  </a:lnTo>
                  <a:cubicBezTo>
                    <a:pt x="288697" y="49470"/>
                    <a:pt x="271909" y="31343"/>
                    <a:pt x="251014" y="20003"/>
                  </a:cubicBezTo>
                  <a:lnTo>
                    <a:pt x="216724" y="71438"/>
                  </a:lnTo>
                  <a:close/>
                  <a:moveTo>
                    <a:pt x="215920" y="8305"/>
                  </a:moveTo>
                  <a:cubicBezTo>
                    <a:pt x="210741" y="7501"/>
                    <a:pt x="205383" y="7144"/>
                    <a:pt x="200025" y="7144"/>
                  </a:cubicBezTo>
                  <a:cubicBezTo>
                    <a:pt x="156091" y="7144"/>
                    <a:pt x="118318" y="33576"/>
                    <a:pt x="101798" y="71438"/>
                  </a:cubicBezTo>
                  <a:lnTo>
                    <a:pt x="173772" y="71438"/>
                  </a:lnTo>
                  <a:lnTo>
                    <a:pt x="215831" y="8305"/>
                  </a:lnTo>
                  <a:close/>
                  <a:moveTo>
                    <a:pt x="200025" y="221456"/>
                  </a:moveTo>
                  <a:cubicBezTo>
                    <a:pt x="259229" y="221456"/>
                    <a:pt x="307181" y="173504"/>
                    <a:pt x="307181" y="114300"/>
                  </a:cubicBezTo>
                  <a:lnTo>
                    <a:pt x="92869" y="114300"/>
                  </a:lnTo>
                  <a:cubicBezTo>
                    <a:pt x="92869" y="173504"/>
                    <a:pt x="140821" y="221456"/>
                    <a:pt x="200025" y="221456"/>
                  </a:cubicBezTo>
                  <a:close/>
                  <a:moveTo>
                    <a:pt x="88136" y="305217"/>
                  </a:moveTo>
                  <a:cubicBezTo>
                    <a:pt x="44023" y="330577"/>
                    <a:pt x="14288" y="378172"/>
                    <a:pt x="14288" y="432733"/>
                  </a:cubicBezTo>
                  <a:cubicBezTo>
                    <a:pt x="14288" y="446216"/>
                    <a:pt x="25271" y="457200"/>
                    <a:pt x="38755" y="457200"/>
                  </a:cubicBezTo>
                  <a:lnTo>
                    <a:pt x="173593" y="457200"/>
                  </a:lnTo>
                  <a:lnTo>
                    <a:pt x="88047" y="305217"/>
                  </a:lnTo>
                  <a:close/>
                  <a:moveTo>
                    <a:pt x="128409" y="289411"/>
                  </a:moveTo>
                  <a:lnTo>
                    <a:pt x="166539" y="357188"/>
                  </a:lnTo>
                  <a:lnTo>
                    <a:pt x="242888" y="357188"/>
                  </a:lnTo>
                  <a:cubicBezTo>
                    <a:pt x="282357" y="357188"/>
                    <a:pt x="314325" y="389156"/>
                    <a:pt x="314325" y="428625"/>
                  </a:cubicBezTo>
                  <a:cubicBezTo>
                    <a:pt x="314325" y="438805"/>
                    <a:pt x="312182" y="448449"/>
                    <a:pt x="308342" y="457200"/>
                  </a:cubicBezTo>
                  <a:lnTo>
                    <a:pt x="361206" y="457200"/>
                  </a:lnTo>
                  <a:cubicBezTo>
                    <a:pt x="374690" y="457200"/>
                    <a:pt x="385673" y="446216"/>
                    <a:pt x="385673" y="432733"/>
                  </a:cubicBezTo>
                  <a:cubicBezTo>
                    <a:pt x="385673" y="351562"/>
                    <a:pt x="319861" y="285750"/>
                    <a:pt x="238691" y="285750"/>
                  </a:cubicBezTo>
                  <a:lnTo>
                    <a:pt x="161092" y="285750"/>
                  </a:lnTo>
                  <a:cubicBezTo>
                    <a:pt x="149840" y="285750"/>
                    <a:pt x="138857" y="287000"/>
                    <a:pt x="128320" y="289411"/>
                  </a:cubicBezTo>
                  <a:close/>
                  <a:moveTo>
                    <a:pt x="190649" y="400050"/>
                  </a:moveTo>
                  <a:lnTo>
                    <a:pt x="222796" y="457200"/>
                  </a:lnTo>
                  <a:lnTo>
                    <a:pt x="242888" y="457200"/>
                  </a:lnTo>
                  <a:cubicBezTo>
                    <a:pt x="258693" y="457200"/>
                    <a:pt x="271463" y="444431"/>
                    <a:pt x="271463" y="428625"/>
                  </a:cubicBezTo>
                  <a:cubicBezTo>
                    <a:pt x="271463" y="412819"/>
                    <a:pt x="258693" y="400050"/>
                    <a:pt x="242888" y="400050"/>
                  </a:cubicBezTo>
                  <a:lnTo>
                    <a:pt x="190649" y="400050"/>
                  </a:lnTo>
                  <a:close/>
                </a:path>
              </a:pathLst>
            </a:custGeom>
            <a:solidFill>
              <a:srgbClr val="3C5A85"/>
            </a:solidFill>
          </p:spPr>
        </p:sp>
        <p:sp>
          <p:nvSpPr>
            <p:cNvPr id="2" name="Text 3"/>
            <p:cNvSpPr/>
            <p:nvPr>
              <p:custDataLst>
                <p:tags r:id="rId4"/>
              </p:custDataLst>
            </p:nvPr>
          </p:nvSpPr>
          <p:spPr>
            <a:xfrm>
              <a:off x="2307" y="4880"/>
              <a:ext cx="2108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C5A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社会缺口</a:t>
              </a:r>
              <a:endParaRPr lang="en-US" sz="2000" b="1" dirty="0">
                <a:solidFill>
                  <a:srgbClr val="3C5A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3" name="Text 4"/>
            <p:cNvSpPr/>
            <p:nvPr>
              <p:custDataLst>
                <p:tags r:id="rId5"/>
              </p:custDataLst>
            </p:nvPr>
          </p:nvSpPr>
          <p:spPr>
            <a:xfrm>
              <a:off x="720" y="5600"/>
              <a:ext cx="518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精神疾病就诊率不足</a:t>
              </a:r>
              <a:r>
                <a:rPr lang="en-US" sz="1600" b="1" dirty="0">
                  <a:solidFill>
                    <a:srgbClr val="678B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10%</a:t>
              </a:r>
              <a:r>
                <a:rPr lang="en-US" sz="16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，专业资源稀缺且分布不均。</a:t>
              </a:r>
              <a:endParaRPr lang="en-US" sz="1600" dirty="0">
                <a:solidFill>
                  <a:srgbClr val="4A4A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Shape 5"/>
            <p:cNvSpPr/>
            <p:nvPr>
              <p:custDataLst>
                <p:tags r:id="rId6"/>
              </p:custDataLst>
            </p:nvPr>
          </p:nvSpPr>
          <p:spPr>
            <a:xfrm>
              <a:off x="6693" y="3840"/>
              <a:ext cx="5820" cy="0"/>
            </a:xfrm>
            <a:prstGeom prst="line">
              <a:avLst/>
            </a:prstGeom>
            <a:noFill/>
            <a:ln w="50800">
              <a:solidFill>
                <a:srgbClr val="678BC7"/>
              </a:solidFill>
              <a:prstDash val="solid"/>
              <a:headEnd type="none"/>
              <a:tailEnd type="none"/>
            </a:ln>
          </p:spPr>
        </p:sp>
        <p:sp>
          <p:nvSpPr>
            <p:cNvPr id="11" name="Shape 6"/>
            <p:cNvSpPr/>
            <p:nvPr>
              <p:custDataLst>
                <p:tags r:id="rId7"/>
              </p:custDataLst>
            </p:nvPr>
          </p:nvSpPr>
          <p:spPr>
            <a:xfrm>
              <a:off x="9150" y="4240"/>
              <a:ext cx="900" cy="720"/>
            </a:xfrm>
            <a:custGeom>
              <a:avLst/>
              <a:gdLst/>
              <a:ahLst/>
              <a:cxnLst/>
              <a:rect l="l" t="t" r="r" b="b"/>
              <a:pathLst>
                <a:path w="571500" h="457200">
                  <a:moveTo>
                    <a:pt x="285750" y="14288"/>
                  </a:moveTo>
                  <a:cubicBezTo>
                    <a:pt x="337006" y="14288"/>
                    <a:pt x="378619" y="55901"/>
                    <a:pt x="378619" y="107156"/>
                  </a:cubicBezTo>
                  <a:cubicBezTo>
                    <a:pt x="378619" y="158412"/>
                    <a:pt x="337006" y="200025"/>
                    <a:pt x="285750" y="200025"/>
                  </a:cubicBezTo>
                  <a:cubicBezTo>
                    <a:pt x="234494" y="200025"/>
                    <a:pt x="192881" y="158412"/>
                    <a:pt x="192881" y="107156"/>
                  </a:cubicBezTo>
                  <a:cubicBezTo>
                    <a:pt x="192881" y="55901"/>
                    <a:pt x="234494" y="14288"/>
                    <a:pt x="285750" y="14288"/>
                  </a:cubicBezTo>
                  <a:close/>
                  <a:moveTo>
                    <a:pt x="85725" y="78581"/>
                  </a:moveTo>
                  <a:cubicBezTo>
                    <a:pt x="121210" y="78581"/>
                    <a:pt x="150019" y="107390"/>
                    <a:pt x="150019" y="142875"/>
                  </a:cubicBezTo>
                  <a:cubicBezTo>
                    <a:pt x="150019" y="178360"/>
                    <a:pt x="121210" y="207169"/>
                    <a:pt x="85725" y="207169"/>
                  </a:cubicBezTo>
                  <a:cubicBezTo>
                    <a:pt x="50240" y="207169"/>
                    <a:pt x="21431" y="178360"/>
                    <a:pt x="21431" y="142875"/>
                  </a:cubicBezTo>
                  <a:cubicBezTo>
                    <a:pt x="21431" y="107390"/>
                    <a:pt x="50240" y="78581"/>
                    <a:pt x="85725" y="78581"/>
                  </a:cubicBezTo>
                  <a:close/>
                  <a:moveTo>
                    <a:pt x="0" y="371475"/>
                  </a:moveTo>
                  <a:cubicBezTo>
                    <a:pt x="0" y="308342"/>
                    <a:pt x="51167" y="257175"/>
                    <a:pt x="114300" y="257175"/>
                  </a:cubicBezTo>
                  <a:cubicBezTo>
                    <a:pt x="125730" y="257175"/>
                    <a:pt x="136803" y="258872"/>
                    <a:pt x="147251" y="261997"/>
                  </a:cubicBezTo>
                  <a:cubicBezTo>
                    <a:pt x="117872" y="294858"/>
                    <a:pt x="100013" y="338257"/>
                    <a:pt x="100013" y="385763"/>
                  </a:cubicBezTo>
                  <a:lnTo>
                    <a:pt x="100013" y="400050"/>
                  </a:lnTo>
                  <a:cubicBezTo>
                    <a:pt x="100013" y="410230"/>
                    <a:pt x="102156" y="419874"/>
                    <a:pt x="105995" y="428625"/>
                  </a:cubicBezTo>
                  <a:lnTo>
                    <a:pt x="28575" y="428625"/>
                  </a:lnTo>
                  <a:cubicBezTo>
                    <a:pt x="12769" y="428625"/>
                    <a:pt x="0" y="415856"/>
                    <a:pt x="0" y="400050"/>
                  </a:cubicBezTo>
                  <a:lnTo>
                    <a:pt x="0" y="371475"/>
                  </a:lnTo>
                  <a:close/>
                  <a:moveTo>
                    <a:pt x="465505" y="428625"/>
                  </a:moveTo>
                  <a:cubicBezTo>
                    <a:pt x="469344" y="419874"/>
                    <a:pt x="471488" y="410230"/>
                    <a:pt x="471488" y="400050"/>
                  </a:cubicBezTo>
                  <a:lnTo>
                    <a:pt x="471488" y="385763"/>
                  </a:lnTo>
                  <a:cubicBezTo>
                    <a:pt x="471488" y="338257"/>
                    <a:pt x="453628" y="294858"/>
                    <a:pt x="424249" y="261997"/>
                  </a:cubicBezTo>
                  <a:cubicBezTo>
                    <a:pt x="434697" y="258872"/>
                    <a:pt x="445770" y="257175"/>
                    <a:pt x="457200" y="257175"/>
                  </a:cubicBezTo>
                  <a:cubicBezTo>
                    <a:pt x="520333" y="257175"/>
                    <a:pt x="571500" y="308342"/>
                    <a:pt x="571500" y="371475"/>
                  </a:cubicBezTo>
                  <a:lnTo>
                    <a:pt x="571500" y="400050"/>
                  </a:lnTo>
                  <a:cubicBezTo>
                    <a:pt x="571500" y="415856"/>
                    <a:pt x="558731" y="428625"/>
                    <a:pt x="542925" y="428625"/>
                  </a:cubicBezTo>
                  <a:lnTo>
                    <a:pt x="465505" y="428625"/>
                  </a:lnTo>
                  <a:close/>
                  <a:moveTo>
                    <a:pt x="421481" y="142875"/>
                  </a:moveTo>
                  <a:cubicBezTo>
                    <a:pt x="421481" y="107390"/>
                    <a:pt x="450290" y="78581"/>
                    <a:pt x="485775" y="78581"/>
                  </a:cubicBezTo>
                  <a:cubicBezTo>
                    <a:pt x="521260" y="78581"/>
                    <a:pt x="550069" y="107390"/>
                    <a:pt x="550069" y="142875"/>
                  </a:cubicBezTo>
                  <a:cubicBezTo>
                    <a:pt x="550069" y="178360"/>
                    <a:pt x="521260" y="207169"/>
                    <a:pt x="485775" y="207169"/>
                  </a:cubicBezTo>
                  <a:cubicBezTo>
                    <a:pt x="450290" y="207169"/>
                    <a:pt x="421481" y="178360"/>
                    <a:pt x="421481" y="142875"/>
                  </a:cubicBezTo>
                  <a:close/>
                  <a:moveTo>
                    <a:pt x="142875" y="385763"/>
                  </a:moveTo>
                  <a:cubicBezTo>
                    <a:pt x="142875" y="306824"/>
                    <a:pt x="206812" y="242888"/>
                    <a:pt x="285750" y="242888"/>
                  </a:cubicBezTo>
                  <a:cubicBezTo>
                    <a:pt x="364688" y="242888"/>
                    <a:pt x="428625" y="306824"/>
                    <a:pt x="428625" y="385763"/>
                  </a:cubicBezTo>
                  <a:lnTo>
                    <a:pt x="428625" y="400050"/>
                  </a:lnTo>
                  <a:cubicBezTo>
                    <a:pt x="428625" y="415856"/>
                    <a:pt x="415856" y="428625"/>
                    <a:pt x="400050" y="428625"/>
                  </a:cubicBezTo>
                  <a:lnTo>
                    <a:pt x="171450" y="428625"/>
                  </a:lnTo>
                  <a:cubicBezTo>
                    <a:pt x="155644" y="428625"/>
                    <a:pt x="142875" y="415856"/>
                    <a:pt x="142875" y="400050"/>
                  </a:cubicBezTo>
                  <a:lnTo>
                    <a:pt x="142875" y="385763"/>
                  </a:lnTo>
                  <a:close/>
                </a:path>
              </a:pathLst>
            </a:custGeom>
            <a:solidFill>
              <a:srgbClr val="3C5A85"/>
            </a:solidFill>
          </p:spPr>
        </p:sp>
        <p:sp>
          <p:nvSpPr>
            <p:cNvPr id="12" name="Text 7"/>
            <p:cNvSpPr/>
            <p:nvPr>
              <p:custDataLst>
                <p:tags r:id="rId8"/>
              </p:custDataLst>
            </p:nvPr>
          </p:nvSpPr>
          <p:spPr>
            <a:xfrm>
              <a:off x="8600" y="5200"/>
              <a:ext cx="200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C5A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群体压力</a:t>
              </a:r>
              <a:endParaRPr lang="en-US" sz="2000" b="1" dirty="0">
                <a:solidFill>
                  <a:srgbClr val="3C5A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3" name="Text 8"/>
            <p:cNvSpPr/>
            <p:nvPr>
              <p:custDataLst>
                <p:tags r:id="rId9"/>
              </p:custDataLst>
            </p:nvPr>
          </p:nvSpPr>
          <p:spPr>
            <a:xfrm>
              <a:off x="7013" y="5920"/>
              <a:ext cx="518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95后/00后面临学业、职场、社交等多重压力，心理支持需求巨大。</a:t>
              </a:r>
              <a:endParaRPr lang="en-US" sz="1600" dirty="0">
                <a:solidFill>
                  <a:srgbClr val="4A4A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Shape 9"/>
            <p:cNvSpPr/>
            <p:nvPr>
              <p:custDataLst>
                <p:tags r:id="rId10"/>
              </p:custDataLst>
            </p:nvPr>
          </p:nvSpPr>
          <p:spPr>
            <a:xfrm>
              <a:off x="12987" y="3520"/>
              <a:ext cx="5820" cy="0"/>
            </a:xfrm>
            <a:prstGeom prst="line">
              <a:avLst/>
            </a:prstGeom>
            <a:noFill/>
            <a:ln w="50800">
              <a:solidFill>
                <a:srgbClr val="9AB3D4"/>
              </a:solidFill>
              <a:prstDash val="solid"/>
              <a:headEnd type="none"/>
              <a:tailEnd type="none"/>
            </a:ln>
          </p:spPr>
        </p:sp>
        <p:sp>
          <p:nvSpPr>
            <p:cNvPr id="15" name="Shape 10"/>
            <p:cNvSpPr/>
            <p:nvPr>
              <p:custDataLst>
                <p:tags r:id="rId11"/>
              </p:custDataLst>
            </p:nvPr>
          </p:nvSpPr>
          <p:spPr>
            <a:xfrm>
              <a:off x="15488" y="3920"/>
              <a:ext cx="810" cy="720"/>
            </a:xfrm>
            <a:custGeom>
              <a:avLst/>
              <a:gdLst/>
              <a:ahLst/>
              <a:cxnLst/>
              <a:rect l="l" t="t" r="r" b="b"/>
              <a:pathLst>
                <a:path w="514350" h="457200">
                  <a:moveTo>
                    <a:pt x="257175" y="-14287"/>
                  </a:moveTo>
                  <a:cubicBezTo>
                    <a:pt x="245299" y="-14287"/>
                    <a:pt x="235744" y="-4733"/>
                    <a:pt x="235744" y="7144"/>
                  </a:cubicBezTo>
                  <a:lnTo>
                    <a:pt x="235744" y="17859"/>
                  </a:lnTo>
                  <a:lnTo>
                    <a:pt x="234136" y="17859"/>
                  </a:lnTo>
                  <a:cubicBezTo>
                    <a:pt x="201454" y="17859"/>
                    <a:pt x="175022" y="44381"/>
                    <a:pt x="175022" y="76974"/>
                  </a:cubicBezTo>
                  <a:cubicBezTo>
                    <a:pt x="175022" y="106799"/>
                    <a:pt x="197257" y="131981"/>
                    <a:pt x="226814" y="135642"/>
                  </a:cubicBezTo>
                  <a:lnTo>
                    <a:pt x="281285" y="142429"/>
                  </a:lnTo>
                  <a:cubicBezTo>
                    <a:pt x="285839" y="142964"/>
                    <a:pt x="289322" y="146893"/>
                    <a:pt x="289322" y="151537"/>
                  </a:cubicBezTo>
                  <a:cubicBezTo>
                    <a:pt x="289322" y="156627"/>
                    <a:pt x="285214" y="160645"/>
                    <a:pt x="280214" y="160645"/>
                  </a:cubicBezTo>
                  <a:lnTo>
                    <a:pt x="214313" y="160734"/>
                  </a:lnTo>
                  <a:cubicBezTo>
                    <a:pt x="200471" y="160734"/>
                    <a:pt x="189309" y="171896"/>
                    <a:pt x="189309" y="185738"/>
                  </a:cubicBezTo>
                  <a:cubicBezTo>
                    <a:pt x="189309" y="199579"/>
                    <a:pt x="200471" y="210741"/>
                    <a:pt x="214313" y="210741"/>
                  </a:cubicBezTo>
                  <a:lnTo>
                    <a:pt x="235744" y="210741"/>
                  </a:lnTo>
                  <a:lnTo>
                    <a:pt x="235744" y="221456"/>
                  </a:lnTo>
                  <a:cubicBezTo>
                    <a:pt x="235744" y="233333"/>
                    <a:pt x="245299" y="242888"/>
                    <a:pt x="257175" y="242888"/>
                  </a:cubicBezTo>
                  <a:cubicBezTo>
                    <a:pt x="269051" y="242888"/>
                    <a:pt x="278606" y="233333"/>
                    <a:pt x="278606" y="221456"/>
                  </a:cubicBezTo>
                  <a:lnTo>
                    <a:pt x="278606" y="210741"/>
                  </a:lnTo>
                  <a:lnTo>
                    <a:pt x="280214" y="210741"/>
                  </a:lnTo>
                  <a:cubicBezTo>
                    <a:pt x="312896" y="210741"/>
                    <a:pt x="339328" y="184219"/>
                    <a:pt x="339328" y="151626"/>
                  </a:cubicBezTo>
                  <a:cubicBezTo>
                    <a:pt x="339328" y="121801"/>
                    <a:pt x="317093" y="96619"/>
                    <a:pt x="287536" y="92958"/>
                  </a:cubicBezTo>
                  <a:lnTo>
                    <a:pt x="233065" y="86171"/>
                  </a:lnTo>
                  <a:cubicBezTo>
                    <a:pt x="228511" y="85636"/>
                    <a:pt x="225028" y="81707"/>
                    <a:pt x="225028" y="77063"/>
                  </a:cubicBezTo>
                  <a:cubicBezTo>
                    <a:pt x="225028" y="71973"/>
                    <a:pt x="229136" y="67955"/>
                    <a:pt x="234136" y="67955"/>
                  </a:cubicBezTo>
                  <a:lnTo>
                    <a:pt x="292894" y="67866"/>
                  </a:lnTo>
                  <a:cubicBezTo>
                    <a:pt x="306735" y="67866"/>
                    <a:pt x="317897" y="56704"/>
                    <a:pt x="317897" y="42863"/>
                  </a:cubicBezTo>
                  <a:cubicBezTo>
                    <a:pt x="317897" y="29021"/>
                    <a:pt x="306735" y="17859"/>
                    <a:pt x="292894" y="17859"/>
                  </a:cubicBezTo>
                  <a:lnTo>
                    <a:pt x="278606" y="17859"/>
                  </a:lnTo>
                  <a:lnTo>
                    <a:pt x="278606" y="7144"/>
                  </a:lnTo>
                  <a:cubicBezTo>
                    <a:pt x="278606" y="-4733"/>
                    <a:pt x="269051" y="-14287"/>
                    <a:pt x="257175" y="-14287"/>
                  </a:cubicBezTo>
                  <a:close/>
                  <a:moveTo>
                    <a:pt x="97601" y="304949"/>
                  </a:moveTo>
                  <a:lnTo>
                    <a:pt x="59561" y="342900"/>
                  </a:lnTo>
                  <a:lnTo>
                    <a:pt x="28575" y="342900"/>
                  </a:lnTo>
                  <a:cubicBezTo>
                    <a:pt x="12769" y="342900"/>
                    <a:pt x="0" y="355669"/>
                    <a:pt x="0" y="371475"/>
                  </a:cubicBezTo>
                  <a:lnTo>
                    <a:pt x="0" y="428625"/>
                  </a:lnTo>
                  <a:cubicBezTo>
                    <a:pt x="0" y="444431"/>
                    <a:pt x="12769" y="457200"/>
                    <a:pt x="28575" y="457200"/>
                  </a:cubicBezTo>
                  <a:lnTo>
                    <a:pt x="314771" y="457200"/>
                  </a:lnTo>
                  <a:cubicBezTo>
                    <a:pt x="340668" y="457200"/>
                    <a:pt x="365939" y="448895"/>
                    <a:pt x="386834" y="433536"/>
                  </a:cubicBezTo>
                  <a:lnTo>
                    <a:pt x="499884" y="350222"/>
                  </a:lnTo>
                  <a:cubicBezTo>
                    <a:pt x="515779" y="338524"/>
                    <a:pt x="519172" y="316200"/>
                    <a:pt x="507474" y="300305"/>
                  </a:cubicBezTo>
                  <a:cubicBezTo>
                    <a:pt x="495776" y="284411"/>
                    <a:pt x="473452" y="281017"/>
                    <a:pt x="457557" y="292715"/>
                  </a:cubicBezTo>
                  <a:lnTo>
                    <a:pt x="350580" y="371475"/>
                  </a:lnTo>
                  <a:lnTo>
                    <a:pt x="250031" y="371475"/>
                  </a:lnTo>
                  <a:cubicBezTo>
                    <a:pt x="238155" y="371475"/>
                    <a:pt x="228600" y="361920"/>
                    <a:pt x="228600" y="350044"/>
                  </a:cubicBezTo>
                  <a:cubicBezTo>
                    <a:pt x="228600" y="338167"/>
                    <a:pt x="238155" y="328613"/>
                    <a:pt x="250031" y="328613"/>
                  </a:cubicBezTo>
                  <a:lnTo>
                    <a:pt x="314325" y="328613"/>
                  </a:lnTo>
                  <a:cubicBezTo>
                    <a:pt x="330131" y="328613"/>
                    <a:pt x="342900" y="315843"/>
                    <a:pt x="342900" y="300038"/>
                  </a:cubicBezTo>
                  <a:cubicBezTo>
                    <a:pt x="342900" y="284232"/>
                    <a:pt x="330131" y="271463"/>
                    <a:pt x="314325" y="271463"/>
                  </a:cubicBezTo>
                  <a:lnTo>
                    <a:pt x="178415" y="271463"/>
                  </a:lnTo>
                  <a:cubicBezTo>
                    <a:pt x="148144" y="271463"/>
                    <a:pt x="119033" y="283518"/>
                    <a:pt x="97601" y="304949"/>
                  </a:cubicBezTo>
                  <a:close/>
                </a:path>
              </a:pathLst>
            </a:custGeom>
            <a:solidFill>
              <a:srgbClr val="3C5A85"/>
            </a:solidFill>
          </p:spPr>
        </p:sp>
        <p:sp>
          <p:nvSpPr>
            <p:cNvPr id="16" name="Text 11"/>
            <p:cNvSpPr/>
            <p:nvPr>
              <p:custDataLst>
                <p:tags r:id="rId12"/>
              </p:custDataLst>
            </p:nvPr>
          </p:nvSpPr>
          <p:spPr>
            <a:xfrm>
              <a:off x="14893" y="4880"/>
              <a:ext cx="200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C5A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服务瓶颈</a:t>
              </a:r>
              <a:endParaRPr lang="en-US" sz="2000" b="1" dirty="0">
                <a:solidFill>
                  <a:srgbClr val="3C5A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7" name="Text 12"/>
            <p:cNvSpPr/>
            <p:nvPr>
              <p:custDataLst>
                <p:tags r:id="rId13"/>
              </p:custDataLst>
            </p:nvPr>
          </p:nvSpPr>
          <p:spPr>
            <a:xfrm>
              <a:off x="13307" y="5600"/>
              <a:ext cx="518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传统咨询费用高昂，线上内容娱乐化，缺乏科学性与专业性。</a:t>
              </a:r>
              <a:endParaRPr lang="en-US" sz="1600" dirty="0">
                <a:solidFill>
                  <a:srgbClr val="4A4A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9" name="Shape 13"/>
            <p:cNvSpPr/>
            <p:nvPr/>
          </p:nvSpPr>
          <p:spPr>
            <a:xfrm>
              <a:off x="400" y="7719"/>
              <a:ext cx="18400" cy="1385"/>
            </a:xfrm>
            <a:custGeom>
              <a:avLst/>
              <a:gdLst/>
              <a:ahLst/>
              <a:cxnLst/>
              <a:rect l="l" t="t" r="r" b="b"/>
              <a:pathLst>
                <a:path w="11684000" h="609600">
                  <a:moveTo>
                    <a:pt x="101602" y="0"/>
                  </a:moveTo>
                  <a:lnTo>
                    <a:pt x="11582398" y="0"/>
                  </a:lnTo>
                  <a:cubicBezTo>
                    <a:pt x="11638511" y="0"/>
                    <a:pt x="11684000" y="45489"/>
                    <a:pt x="11684000" y="101602"/>
                  </a:cubicBezTo>
                  <a:lnTo>
                    <a:pt x="11684000" y="507998"/>
                  </a:lnTo>
                  <a:cubicBezTo>
                    <a:pt x="11684000" y="564111"/>
                    <a:pt x="11638511" y="609600"/>
                    <a:pt x="11582398" y="609600"/>
                  </a:cubicBezTo>
                  <a:lnTo>
                    <a:pt x="101602" y="609600"/>
                  </a:lnTo>
                  <a:cubicBezTo>
                    <a:pt x="45489" y="609600"/>
                    <a:pt x="0" y="564111"/>
                    <a:pt x="0" y="507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rgbClr val="3C5A85"/>
            </a:solidFill>
          </p:spPr>
        </p:sp>
        <p:sp>
          <p:nvSpPr>
            <p:cNvPr id="20" name="Text 14"/>
            <p:cNvSpPr/>
            <p:nvPr/>
          </p:nvSpPr>
          <p:spPr>
            <a:xfrm>
              <a:off x="480" y="8074"/>
              <a:ext cx="18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13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核心需求：低门槛测评、即时疏导、</a:t>
              </a:r>
              <a:r>
                <a: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舒适</a:t>
              </a:r>
              <a:r>
                <a:rPr 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社交、科学知识</a:t>
              </a:r>
              <a:endParaRPr 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28" name="矩形 27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项目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背景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 0"/>
          <p:cNvSpPr/>
          <p:nvPr/>
        </p:nvSpPr>
        <p:spPr>
          <a:xfrm>
            <a:off x="457200" y="1578610"/>
            <a:ext cx="11938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市场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痛点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 spd="slow" advClick="0" advTm="300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 bldLvl="0" animBg="1"/>
          <p:bldP spid="88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" dur="500" tmFilter="0, 0; .2, .5; .8, .5; 1, 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250" autoRev="1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 bldLvl="0" animBg="1"/>
          <p:bldP spid="88" grpId="1" bldLvl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457200" y="1118235"/>
            <a:ext cx="11468100" cy="5739765"/>
            <a:chOff x="376" y="1584"/>
            <a:chExt cx="18060" cy="9039"/>
          </a:xfrm>
        </p:grpSpPr>
        <p:sp>
          <p:nvSpPr>
            <p:cNvPr id="5" name="Text 2"/>
            <p:cNvSpPr/>
            <p:nvPr/>
          </p:nvSpPr>
          <p:spPr>
            <a:xfrm>
              <a:off x="536" y="3918"/>
              <a:ext cx="8928" cy="9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8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以 </a:t>
              </a:r>
              <a:r>
                <a:rPr 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AI算法与心理学理论</a:t>
              </a:r>
              <a:r>
                <a:rPr lang="en-US" sz="1800" dirty="0">
                  <a:solidFill>
                    <a:srgbClr val="4A4A4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耦合，破解“即时疏导、自我认知、安全社交”三大痛点，打造低门槛数字心灵港湾。</a:t>
              </a:r>
              <a:endParaRPr lang="en-US" sz="1800" dirty="0">
                <a:solidFill>
                  <a:srgbClr val="4A4A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" name="Shape 3"/>
            <p:cNvSpPr/>
            <p:nvPr>
              <p:custDataLst>
                <p:tags r:id="rId2"/>
              </p:custDataLst>
            </p:nvPr>
          </p:nvSpPr>
          <p:spPr>
            <a:xfrm>
              <a:off x="376" y="5699"/>
              <a:ext cx="8560" cy="960"/>
            </a:xfrm>
            <a:custGeom>
              <a:avLst/>
              <a:gdLst/>
              <a:ahLst/>
              <a:cxnLst/>
              <a:rect l="l" t="t" r="r" b="b"/>
              <a:pathLst>
                <a:path w="5435600" h="609600">
                  <a:moveTo>
                    <a:pt x="101602" y="0"/>
                  </a:moveTo>
                  <a:lnTo>
                    <a:pt x="5333998" y="0"/>
                  </a:lnTo>
                  <a:cubicBezTo>
                    <a:pt x="5390111" y="0"/>
                    <a:pt x="5435600" y="45489"/>
                    <a:pt x="5435600" y="101602"/>
                  </a:cubicBezTo>
                  <a:lnTo>
                    <a:pt x="5435600" y="507998"/>
                  </a:lnTo>
                  <a:cubicBezTo>
                    <a:pt x="5435600" y="564111"/>
                    <a:pt x="5390111" y="609600"/>
                    <a:pt x="5333998" y="609600"/>
                  </a:cubicBezTo>
                  <a:lnTo>
                    <a:pt x="101602" y="609600"/>
                  </a:lnTo>
                  <a:cubicBezTo>
                    <a:pt x="45489" y="609600"/>
                    <a:pt x="0" y="564111"/>
                    <a:pt x="0" y="507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rgbClr val="858DA1">
                <a:alpha val="27000"/>
              </a:srgbClr>
            </a:solidFill>
          </p:spPr>
        </p:sp>
        <p:sp>
          <p:nvSpPr>
            <p:cNvPr id="7" name="Shape 4"/>
            <p:cNvSpPr/>
            <p:nvPr>
              <p:custDataLst>
                <p:tags r:id="rId3"/>
              </p:custDataLst>
            </p:nvPr>
          </p:nvSpPr>
          <p:spPr>
            <a:xfrm>
              <a:off x="536" y="5859"/>
              <a:ext cx="640" cy="64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349" y="0"/>
                    <a:pt x="406400" y="91051"/>
                    <a:pt x="406400" y="203200"/>
                  </a:cubicBezTo>
                  <a:lnTo>
                    <a:pt x="406400" y="203200"/>
                  </a:lnTo>
                  <a:cubicBezTo>
                    <a:pt x="406400" y="315349"/>
                    <a:pt x="315349" y="406400"/>
                    <a:pt x="203200" y="406400"/>
                  </a:cubicBezTo>
                  <a:lnTo>
                    <a:pt x="203200" y="406400"/>
                  </a:lnTo>
                  <a:cubicBezTo>
                    <a:pt x="91051" y="406400"/>
                    <a:pt x="0" y="315349"/>
                    <a:pt x="0" y="203200"/>
                  </a:cubicBezTo>
                  <a:lnTo>
                    <a:pt x="0" y="203200"/>
                  </a:lnTo>
                  <a:cubicBezTo>
                    <a:pt x="0" y="91051"/>
                    <a:pt x="91051" y="0"/>
                    <a:pt x="203200" y="0"/>
                  </a:cubicBezTo>
                  <a:close/>
                </a:path>
              </a:pathLst>
            </a:custGeom>
            <a:solidFill>
              <a:srgbClr val="007BFF">
                <a:alpha val="20000"/>
              </a:srgbClr>
            </a:solidFill>
          </p:spPr>
        </p:sp>
        <p:sp>
          <p:nvSpPr>
            <p:cNvPr id="8" name="Shape 5"/>
            <p:cNvSpPr/>
            <p:nvPr>
              <p:custDataLst>
                <p:tags r:id="rId4"/>
              </p:custDataLst>
            </p:nvPr>
          </p:nvSpPr>
          <p:spPr>
            <a:xfrm>
              <a:off x="656" y="6019"/>
              <a:ext cx="400" cy="320"/>
            </a:xfrm>
            <a:custGeom>
              <a:avLst/>
              <a:gdLst/>
              <a:ahLst/>
              <a:cxnLst/>
              <a:rect l="l" t="t" r="r" b="b"/>
              <a:pathLst>
                <a:path w="254000" h="203200">
                  <a:moveTo>
                    <a:pt x="127000" y="6350"/>
                  </a:moveTo>
                  <a:cubicBezTo>
                    <a:pt x="149780" y="6350"/>
                    <a:pt x="168275" y="24845"/>
                    <a:pt x="168275" y="47625"/>
                  </a:cubicBezTo>
                  <a:cubicBezTo>
                    <a:pt x="168275" y="70405"/>
                    <a:pt x="149780" y="88900"/>
                    <a:pt x="127000" y="88900"/>
                  </a:cubicBezTo>
                  <a:cubicBezTo>
                    <a:pt x="104220" y="88900"/>
                    <a:pt x="85725" y="70405"/>
                    <a:pt x="85725" y="47625"/>
                  </a:cubicBezTo>
                  <a:cubicBezTo>
                    <a:pt x="85725" y="24845"/>
                    <a:pt x="104220" y="6350"/>
                    <a:pt x="127000" y="6350"/>
                  </a:cubicBezTo>
                  <a:close/>
                  <a:moveTo>
                    <a:pt x="38100" y="34925"/>
                  </a:moveTo>
                  <a:cubicBezTo>
                    <a:pt x="53871" y="34925"/>
                    <a:pt x="66675" y="47729"/>
                    <a:pt x="66675" y="63500"/>
                  </a:cubicBezTo>
                  <a:cubicBezTo>
                    <a:pt x="66675" y="79271"/>
                    <a:pt x="53871" y="92075"/>
                    <a:pt x="38100" y="92075"/>
                  </a:cubicBezTo>
                  <a:cubicBezTo>
                    <a:pt x="22329" y="92075"/>
                    <a:pt x="9525" y="79271"/>
                    <a:pt x="9525" y="63500"/>
                  </a:cubicBezTo>
                  <a:cubicBezTo>
                    <a:pt x="9525" y="47729"/>
                    <a:pt x="22329" y="34925"/>
                    <a:pt x="38100" y="34925"/>
                  </a:cubicBezTo>
                  <a:close/>
                  <a:moveTo>
                    <a:pt x="0" y="165100"/>
                  </a:moveTo>
                  <a:cubicBezTo>
                    <a:pt x="0" y="137041"/>
                    <a:pt x="22741" y="114300"/>
                    <a:pt x="50800" y="114300"/>
                  </a:cubicBezTo>
                  <a:cubicBezTo>
                    <a:pt x="55880" y="114300"/>
                    <a:pt x="60801" y="115054"/>
                    <a:pt x="65445" y="116443"/>
                  </a:cubicBezTo>
                  <a:cubicBezTo>
                    <a:pt x="52388" y="131048"/>
                    <a:pt x="44450" y="150336"/>
                    <a:pt x="44450" y="171450"/>
                  </a:cubicBezTo>
                  <a:lnTo>
                    <a:pt x="44450" y="177800"/>
                  </a:lnTo>
                  <a:cubicBezTo>
                    <a:pt x="44450" y="182324"/>
                    <a:pt x="45403" y="186611"/>
                    <a:pt x="47109" y="190500"/>
                  </a:cubicBezTo>
                  <a:lnTo>
                    <a:pt x="12700" y="190500"/>
                  </a:lnTo>
                  <a:cubicBezTo>
                    <a:pt x="5675" y="190500"/>
                    <a:pt x="0" y="184825"/>
                    <a:pt x="0" y="177800"/>
                  </a:cubicBezTo>
                  <a:lnTo>
                    <a:pt x="0" y="165100"/>
                  </a:lnTo>
                  <a:close/>
                  <a:moveTo>
                    <a:pt x="206891" y="190500"/>
                  </a:moveTo>
                  <a:cubicBezTo>
                    <a:pt x="208597" y="186611"/>
                    <a:pt x="209550" y="182324"/>
                    <a:pt x="209550" y="177800"/>
                  </a:cubicBezTo>
                  <a:lnTo>
                    <a:pt x="209550" y="171450"/>
                  </a:lnTo>
                  <a:cubicBezTo>
                    <a:pt x="209550" y="150336"/>
                    <a:pt x="201613" y="131048"/>
                    <a:pt x="188555" y="116443"/>
                  </a:cubicBezTo>
                  <a:cubicBezTo>
                    <a:pt x="193199" y="115054"/>
                    <a:pt x="198120" y="114300"/>
                    <a:pt x="203200" y="114300"/>
                  </a:cubicBezTo>
                  <a:cubicBezTo>
                    <a:pt x="231259" y="114300"/>
                    <a:pt x="254000" y="137041"/>
                    <a:pt x="254000" y="165100"/>
                  </a:cubicBezTo>
                  <a:lnTo>
                    <a:pt x="254000" y="177800"/>
                  </a:lnTo>
                  <a:cubicBezTo>
                    <a:pt x="254000" y="184825"/>
                    <a:pt x="248325" y="190500"/>
                    <a:pt x="241300" y="190500"/>
                  </a:cubicBezTo>
                  <a:lnTo>
                    <a:pt x="206891" y="190500"/>
                  </a:lnTo>
                  <a:close/>
                  <a:moveTo>
                    <a:pt x="187325" y="63500"/>
                  </a:moveTo>
                  <a:cubicBezTo>
                    <a:pt x="187325" y="47729"/>
                    <a:pt x="200129" y="34925"/>
                    <a:pt x="215900" y="34925"/>
                  </a:cubicBezTo>
                  <a:cubicBezTo>
                    <a:pt x="231671" y="34925"/>
                    <a:pt x="244475" y="47729"/>
                    <a:pt x="244475" y="63500"/>
                  </a:cubicBezTo>
                  <a:cubicBezTo>
                    <a:pt x="244475" y="79271"/>
                    <a:pt x="231671" y="92075"/>
                    <a:pt x="215900" y="92075"/>
                  </a:cubicBezTo>
                  <a:cubicBezTo>
                    <a:pt x="200129" y="92075"/>
                    <a:pt x="187325" y="79271"/>
                    <a:pt x="187325" y="63500"/>
                  </a:cubicBezTo>
                  <a:close/>
                  <a:moveTo>
                    <a:pt x="63500" y="171450"/>
                  </a:moveTo>
                  <a:cubicBezTo>
                    <a:pt x="63500" y="136366"/>
                    <a:pt x="91916" y="107950"/>
                    <a:pt x="127000" y="107950"/>
                  </a:cubicBezTo>
                  <a:cubicBezTo>
                    <a:pt x="162084" y="107950"/>
                    <a:pt x="190500" y="136366"/>
                    <a:pt x="190500" y="171450"/>
                  </a:cubicBezTo>
                  <a:lnTo>
                    <a:pt x="190500" y="177800"/>
                  </a:lnTo>
                  <a:cubicBezTo>
                    <a:pt x="190500" y="184825"/>
                    <a:pt x="184825" y="190500"/>
                    <a:pt x="177800" y="190500"/>
                  </a:cubicBezTo>
                  <a:lnTo>
                    <a:pt x="76200" y="190500"/>
                  </a:lnTo>
                  <a:cubicBezTo>
                    <a:pt x="69175" y="190500"/>
                    <a:pt x="63500" y="184825"/>
                    <a:pt x="63500" y="177800"/>
                  </a:cubicBezTo>
                  <a:lnTo>
                    <a:pt x="63500" y="171450"/>
                  </a:ln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0" name="Text 6"/>
            <p:cNvSpPr/>
            <p:nvPr>
              <p:custDataLst>
                <p:tags r:id="rId5"/>
              </p:custDataLst>
            </p:nvPr>
          </p:nvSpPr>
          <p:spPr>
            <a:xfrm>
              <a:off x="1416" y="5979"/>
              <a:ext cx="6039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用户侧:</a:t>
              </a:r>
              <a:r>
                <a:rPr lang="en-US" sz="16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80%核心人群完成每日心理觉察</a:t>
              </a:r>
              <a:r>
                <a:rPr 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。</a:t>
              </a:r>
              <a:endPara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Shape 7"/>
            <p:cNvSpPr/>
            <p:nvPr>
              <p:custDataLst>
                <p:tags r:id="rId6"/>
              </p:custDataLst>
            </p:nvPr>
          </p:nvSpPr>
          <p:spPr>
            <a:xfrm>
              <a:off x="400" y="7480"/>
              <a:ext cx="9299" cy="960"/>
            </a:xfrm>
            <a:custGeom>
              <a:avLst/>
              <a:gdLst/>
              <a:ahLst/>
              <a:cxnLst/>
              <a:rect l="l" t="t" r="r" b="b"/>
              <a:pathLst>
                <a:path w="5435600" h="609600">
                  <a:moveTo>
                    <a:pt x="101602" y="0"/>
                  </a:moveTo>
                  <a:lnTo>
                    <a:pt x="5333998" y="0"/>
                  </a:lnTo>
                  <a:cubicBezTo>
                    <a:pt x="5390111" y="0"/>
                    <a:pt x="5435600" y="45489"/>
                    <a:pt x="5435600" y="101602"/>
                  </a:cubicBezTo>
                  <a:lnTo>
                    <a:pt x="5435600" y="507998"/>
                  </a:lnTo>
                  <a:cubicBezTo>
                    <a:pt x="5435600" y="564111"/>
                    <a:pt x="5390111" y="609600"/>
                    <a:pt x="5333998" y="609600"/>
                  </a:cubicBezTo>
                  <a:lnTo>
                    <a:pt x="101602" y="609600"/>
                  </a:lnTo>
                  <a:cubicBezTo>
                    <a:pt x="45489" y="609600"/>
                    <a:pt x="0" y="564111"/>
                    <a:pt x="0" y="507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rgbClr val="858DA1">
                <a:alpha val="27000"/>
              </a:srgbClr>
            </a:solidFill>
          </p:spPr>
        </p:sp>
        <p:sp>
          <p:nvSpPr>
            <p:cNvPr id="12" name="Shape 8"/>
            <p:cNvSpPr/>
            <p:nvPr>
              <p:custDataLst>
                <p:tags r:id="rId7"/>
              </p:custDataLst>
            </p:nvPr>
          </p:nvSpPr>
          <p:spPr>
            <a:xfrm>
              <a:off x="560" y="7640"/>
              <a:ext cx="640" cy="64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349" y="0"/>
                    <a:pt x="406400" y="91051"/>
                    <a:pt x="406400" y="203200"/>
                  </a:cubicBezTo>
                  <a:lnTo>
                    <a:pt x="406400" y="203200"/>
                  </a:lnTo>
                  <a:cubicBezTo>
                    <a:pt x="406400" y="315349"/>
                    <a:pt x="315349" y="406400"/>
                    <a:pt x="203200" y="406400"/>
                  </a:cubicBezTo>
                  <a:lnTo>
                    <a:pt x="203200" y="406400"/>
                  </a:lnTo>
                  <a:cubicBezTo>
                    <a:pt x="91051" y="406400"/>
                    <a:pt x="0" y="315349"/>
                    <a:pt x="0" y="203200"/>
                  </a:cubicBezTo>
                  <a:lnTo>
                    <a:pt x="0" y="203200"/>
                  </a:lnTo>
                  <a:cubicBezTo>
                    <a:pt x="0" y="91051"/>
                    <a:pt x="91051" y="0"/>
                    <a:pt x="203200" y="0"/>
                  </a:cubicBezTo>
                  <a:close/>
                </a:path>
              </a:pathLst>
            </a:custGeom>
            <a:solidFill>
              <a:srgbClr val="007BFF">
                <a:alpha val="20000"/>
              </a:srgbClr>
            </a:solidFill>
          </p:spPr>
        </p:sp>
        <p:sp>
          <p:nvSpPr>
            <p:cNvPr id="15" name="Shape 9"/>
            <p:cNvSpPr/>
            <p:nvPr>
              <p:custDataLst>
                <p:tags r:id="rId8"/>
              </p:custDataLst>
            </p:nvPr>
          </p:nvSpPr>
          <p:spPr>
            <a:xfrm>
              <a:off x="720" y="7800"/>
              <a:ext cx="320" cy="32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01759" y="0"/>
                  </a:moveTo>
                  <a:cubicBezTo>
                    <a:pt x="94734" y="0"/>
                    <a:pt x="89059" y="5675"/>
                    <a:pt x="89059" y="12700"/>
                  </a:cubicBezTo>
                  <a:lnTo>
                    <a:pt x="89059" y="25400"/>
                  </a:lnTo>
                  <a:lnTo>
                    <a:pt x="25559" y="25400"/>
                  </a:lnTo>
                  <a:cubicBezTo>
                    <a:pt x="18534" y="25400"/>
                    <a:pt x="12859" y="31075"/>
                    <a:pt x="12859" y="38100"/>
                  </a:cubicBezTo>
                  <a:lnTo>
                    <a:pt x="12859" y="63500"/>
                  </a:lnTo>
                  <a:cubicBezTo>
                    <a:pt x="12859" y="70525"/>
                    <a:pt x="18534" y="76200"/>
                    <a:pt x="25559" y="76200"/>
                  </a:cubicBezTo>
                  <a:lnTo>
                    <a:pt x="89059" y="76200"/>
                  </a:lnTo>
                  <a:lnTo>
                    <a:pt x="89059" y="101600"/>
                  </a:lnTo>
                  <a:lnTo>
                    <a:pt x="28178" y="101600"/>
                  </a:lnTo>
                  <a:cubicBezTo>
                    <a:pt x="26511" y="101600"/>
                    <a:pt x="24884" y="102275"/>
                    <a:pt x="23693" y="103465"/>
                  </a:cubicBezTo>
                  <a:lnTo>
                    <a:pt x="4643" y="122515"/>
                  </a:lnTo>
                  <a:cubicBezTo>
                    <a:pt x="2183" y="124976"/>
                    <a:pt x="2183" y="129024"/>
                    <a:pt x="4643" y="131485"/>
                  </a:cubicBezTo>
                  <a:lnTo>
                    <a:pt x="23693" y="150535"/>
                  </a:lnTo>
                  <a:cubicBezTo>
                    <a:pt x="24884" y="151725"/>
                    <a:pt x="26511" y="152400"/>
                    <a:pt x="28178" y="152400"/>
                  </a:cubicBezTo>
                  <a:lnTo>
                    <a:pt x="89059" y="152400"/>
                  </a:lnTo>
                  <a:lnTo>
                    <a:pt x="89059" y="190500"/>
                  </a:lnTo>
                  <a:cubicBezTo>
                    <a:pt x="89059" y="197525"/>
                    <a:pt x="94734" y="203200"/>
                    <a:pt x="101759" y="203200"/>
                  </a:cubicBezTo>
                  <a:cubicBezTo>
                    <a:pt x="108783" y="203200"/>
                    <a:pt x="114459" y="197525"/>
                    <a:pt x="114459" y="190500"/>
                  </a:cubicBezTo>
                  <a:lnTo>
                    <a:pt x="114459" y="152400"/>
                  </a:lnTo>
                  <a:lnTo>
                    <a:pt x="177959" y="152400"/>
                  </a:lnTo>
                  <a:cubicBezTo>
                    <a:pt x="184983" y="152400"/>
                    <a:pt x="190659" y="146725"/>
                    <a:pt x="190659" y="139700"/>
                  </a:cubicBezTo>
                  <a:lnTo>
                    <a:pt x="190659" y="114300"/>
                  </a:lnTo>
                  <a:cubicBezTo>
                    <a:pt x="190659" y="107275"/>
                    <a:pt x="184983" y="101600"/>
                    <a:pt x="177959" y="101600"/>
                  </a:cubicBezTo>
                  <a:lnTo>
                    <a:pt x="114459" y="101600"/>
                  </a:lnTo>
                  <a:lnTo>
                    <a:pt x="114459" y="76200"/>
                  </a:lnTo>
                  <a:lnTo>
                    <a:pt x="175339" y="76200"/>
                  </a:lnTo>
                  <a:cubicBezTo>
                    <a:pt x="177006" y="76200"/>
                    <a:pt x="178633" y="75525"/>
                    <a:pt x="179824" y="74335"/>
                  </a:cubicBezTo>
                  <a:lnTo>
                    <a:pt x="198874" y="55285"/>
                  </a:lnTo>
                  <a:cubicBezTo>
                    <a:pt x="201335" y="52824"/>
                    <a:pt x="201335" y="48776"/>
                    <a:pt x="198874" y="46315"/>
                  </a:cubicBezTo>
                  <a:lnTo>
                    <a:pt x="179824" y="27265"/>
                  </a:lnTo>
                  <a:cubicBezTo>
                    <a:pt x="178633" y="26075"/>
                    <a:pt x="177006" y="25400"/>
                    <a:pt x="175339" y="25400"/>
                  </a:cubicBezTo>
                  <a:lnTo>
                    <a:pt x="114459" y="25400"/>
                  </a:lnTo>
                  <a:lnTo>
                    <a:pt x="114459" y="12700"/>
                  </a:lnTo>
                  <a:cubicBezTo>
                    <a:pt x="114459" y="5675"/>
                    <a:pt x="108783" y="0"/>
                    <a:pt x="101759" y="0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7" name="Text 10"/>
            <p:cNvSpPr/>
            <p:nvPr>
              <p:custDataLst>
                <p:tags r:id="rId9"/>
              </p:custDataLst>
            </p:nvPr>
          </p:nvSpPr>
          <p:spPr>
            <a:xfrm>
              <a:off x="1440" y="7760"/>
              <a:ext cx="8156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场景侧:</a:t>
              </a:r>
              <a:r>
                <a:rPr lang="en-US" sz="16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覆盖碎片化测评、即时AI疏导、轻量级匿名社交。</a:t>
              </a:r>
              <a:endParaRPr 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34" name="Image 1" descr="https://kimi-web-img.moonshot.cn/img/www.dtise.com/438a56c4452d61f8a76f39c50d781f5743a5c2ae.png"/>
            <p:cNvPicPr>
              <a:picLocks noChangeAspect="1"/>
            </p:cNvPicPr>
            <p:nvPr/>
          </p:nvPicPr>
          <p:blipFill>
            <a:blip r:embed="rId10"/>
            <a:srcRect l="4274" r="4274"/>
            <a:stretch>
              <a:fillRect/>
            </a:stretch>
          </p:blipFill>
          <p:spPr>
            <a:xfrm>
              <a:off x="10170" y="1584"/>
              <a:ext cx="8266" cy="9039"/>
            </a:xfrm>
            <a:prstGeom prst="roundRect">
              <a:avLst>
                <a:gd name="adj" fmla="val 2804"/>
              </a:avLst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0" y="0"/>
            <a:ext cx="12192000" cy="1102360"/>
            <a:chOff x="0" y="0"/>
            <a:chExt cx="19200" cy="1736"/>
          </a:xfrm>
        </p:grpSpPr>
        <p:sp>
          <p:nvSpPr>
            <p:cNvPr id="38" name="矩形 37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57" y="385"/>
              <a:ext cx="74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开发意图</a:t>
              </a:r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 0"/>
          <p:cNvSpPr/>
          <p:nvPr/>
        </p:nvSpPr>
        <p:spPr>
          <a:xfrm>
            <a:off x="472440" y="1634490"/>
            <a:ext cx="11938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开发意图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298450" y="1896745"/>
            <a:ext cx="11824335" cy="3820160"/>
            <a:chOff x="220" y="2987"/>
            <a:chExt cx="19120" cy="6016"/>
          </a:xfrm>
        </p:grpSpPr>
        <p:sp>
          <p:nvSpPr>
            <p:cNvPr id="3" name="Text 0"/>
            <p:cNvSpPr/>
            <p:nvPr/>
          </p:nvSpPr>
          <p:spPr>
            <a:xfrm>
              <a:off x="220" y="2987"/>
              <a:ext cx="19120" cy="976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三重破局：让心理帮助像发朋友圈一样简单</a:t>
              </a:r>
              <a:endPara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400" y="4283"/>
              <a:ext cx="1876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rgbClr val="4A55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心屿以三大核心价值，重新定义“心理服务可及性”</a:t>
              </a:r>
              <a:endParaRPr lang="en-US" sz="2000" dirty="0">
                <a:solidFill>
                  <a:srgbClr val="4A5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Shape 2"/>
            <p:cNvSpPr/>
            <p:nvPr>
              <p:custDataLst>
                <p:tags r:id="rId2"/>
              </p:custDataLst>
            </p:nvPr>
          </p:nvSpPr>
          <p:spPr>
            <a:xfrm>
              <a:off x="580" y="5643"/>
              <a:ext cx="5920" cy="3360"/>
            </a:xfrm>
            <a:custGeom>
              <a:avLst/>
              <a:gdLst/>
              <a:ahLst/>
              <a:cxnLst/>
              <a:rect l="l" t="t" r="r" b="b"/>
              <a:pathLst>
                <a:path w="3759200" h="2133600">
                  <a:moveTo>
                    <a:pt x="101602" y="0"/>
                  </a:moveTo>
                  <a:lnTo>
                    <a:pt x="3657598" y="0"/>
                  </a:lnTo>
                  <a:cubicBezTo>
                    <a:pt x="3713711" y="0"/>
                    <a:pt x="3759200" y="45489"/>
                    <a:pt x="3759200" y="101602"/>
                  </a:cubicBezTo>
                  <a:lnTo>
                    <a:pt x="3759200" y="2031998"/>
                  </a:lnTo>
                  <a:cubicBezTo>
                    <a:pt x="3759200" y="2088111"/>
                    <a:pt x="3713711" y="2133600"/>
                    <a:pt x="3657598" y="2133600"/>
                  </a:cubicBezTo>
                  <a:lnTo>
                    <a:pt x="101602" y="2133600"/>
                  </a:lnTo>
                  <a:cubicBezTo>
                    <a:pt x="45489" y="2133600"/>
                    <a:pt x="0" y="2088111"/>
                    <a:pt x="0" y="2031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</p:spPr>
        </p:sp>
        <p:sp>
          <p:nvSpPr>
            <p:cNvPr id="6" name="Shape 3"/>
            <p:cNvSpPr/>
            <p:nvPr>
              <p:custDataLst>
                <p:tags r:id="rId3"/>
              </p:custDataLst>
            </p:nvPr>
          </p:nvSpPr>
          <p:spPr>
            <a:xfrm>
              <a:off x="3180" y="5963"/>
              <a:ext cx="720" cy="960"/>
            </a:xfrm>
            <a:custGeom>
              <a:avLst/>
              <a:gdLst/>
              <a:ahLst/>
              <a:cxnLst/>
              <a:rect l="l" t="t" r="r" b="b"/>
              <a:pathLst>
                <a:path w="457200" h="609600">
                  <a:moveTo>
                    <a:pt x="228600" y="38100"/>
                  </a:moveTo>
                  <a:cubicBezTo>
                    <a:pt x="186571" y="38100"/>
                    <a:pt x="152400" y="72271"/>
                    <a:pt x="152400" y="114300"/>
                  </a:cubicBezTo>
                  <a:lnTo>
                    <a:pt x="152400" y="190500"/>
                  </a:lnTo>
                  <a:lnTo>
                    <a:pt x="381000" y="190500"/>
                  </a:lnTo>
                  <a:cubicBezTo>
                    <a:pt x="423029" y="190500"/>
                    <a:pt x="457200" y="224671"/>
                    <a:pt x="457200" y="266700"/>
                  </a:cubicBezTo>
                  <a:lnTo>
                    <a:pt x="457200" y="533400"/>
                  </a:lnTo>
                  <a:cubicBezTo>
                    <a:pt x="457200" y="575429"/>
                    <a:pt x="423029" y="609600"/>
                    <a:pt x="381000" y="609600"/>
                  </a:cubicBezTo>
                  <a:lnTo>
                    <a:pt x="76200" y="609600"/>
                  </a:lnTo>
                  <a:cubicBezTo>
                    <a:pt x="34171" y="609600"/>
                    <a:pt x="0" y="575429"/>
                    <a:pt x="0" y="533400"/>
                  </a:cubicBezTo>
                  <a:lnTo>
                    <a:pt x="0" y="266700"/>
                  </a:lnTo>
                  <a:cubicBezTo>
                    <a:pt x="0" y="224671"/>
                    <a:pt x="34171" y="190500"/>
                    <a:pt x="76200" y="190500"/>
                  </a:cubicBezTo>
                  <a:lnTo>
                    <a:pt x="76200" y="114300"/>
                  </a:lnTo>
                  <a:cubicBezTo>
                    <a:pt x="76200" y="30123"/>
                    <a:pt x="144423" y="-38100"/>
                    <a:pt x="228600" y="-38100"/>
                  </a:cubicBezTo>
                  <a:cubicBezTo>
                    <a:pt x="304205" y="-38100"/>
                    <a:pt x="366832" y="16788"/>
                    <a:pt x="378857" y="88940"/>
                  </a:cubicBezTo>
                  <a:cubicBezTo>
                    <a:pt x="382310" y="109657"/>
                    <a:pt x="368379" y="129302"/>
                    <a:pt x="347543" y="132874"/>
                  </a:cubicBezTo>
                  <a:cubicBezTo>
                    <a:pt x="326708" y="136446"/>
                    <a:pt x="307181" y="122396"/>
                    <a:pt x="303609" y="101560"/>
                  </a:cubicBezTo>
                  <a:cubicBezTo>
                    <a:pt x="297656" y="65603"/>
                    <a:pt x="266343" y="38100"/>
                    <a:pt x="228600" y="38100"/>
                  </a:cubicBezTo>
                  <a:close/>
                  <a:moveTo>
                    <a:pt x="276225" y="428625"/>
                  </a:moveTo>
                  <a:cubicBezTo>
                    <a:pt x="292060" y="428625"/>
                    <a:pt x="304800" y="415885"/>
                    <a:pt x="304800" y="400050"/>
                  </a:cubicBezTo>
                  <a:cubicBezTo>
                    <a:pt x="304800" y="384215"/>
                    <a:pt x="292060" y="371475"/>
                    <a:pt x="276225" y="371475"/>
                  </a:cubicBezTo>
                  <a:lnTo>
                    <a:pt x="180975" y="371475"/>
                  </a:lnTo>
                  <a:cubicBezTo>
                    <a:pt x="165140" y="371475"/>
                    <a:pt x="152400" y="384215"/>
                    <a:pt x="152400" y="400050"/>
                  </a:cubicBezTo>
                  <a:cubicBezTo>
                    <a:pt x="152400" y="415885"/>
                    <a:pt x="165140" y="428625"/>
                    <a:pt x="180975" y="428625"/>
                  </a:cubicBezTo>
                  <a:lnTo>
                    <a:pt x="276225" y="428625"/>
                  </a:ln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7" name="Text 4"/>
            <p:cNvSpPr/>
            <p:nvPr>
              <p:custDataLst>
                <p:tags r:id="rId4"/>
              </p:custDataLst>
            </p:nvPr>
          </p:nvSpPr>
          <p:spPr>
            <a:xfrm>
              <a:off x="1940" y="7163"/>
              <a:ext cx="320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低门槛专业支持</a:t>
              </a:r>
              <a:endParaRPr 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8" name="Text 5"/>
            <p:cNvSpPr/>
            <p:nvPr>
              <p:custDataLst>
                <p:tags r:id="rId5"/>
              </p:custDataLst>
            </p:nvPr>
          </p:nvSpPr>
          <p:spPr>
            <a:xfrm>
              <a:off x="900" y="7883"/>
              <a:ext cx="528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打破时间、空间与费用限制，提供触手可及的专业服务。</a:t>
              </a:r>
              <a:endParaRPr 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0" name="Shape 6"/>
            <p:cNvSpPr/>
            <p:nvPr>
              <p:custDataLst>
                <p:tags r:id="rId6"/>
              </p:custDataLst>
            </p:nvPr>
          </p:nvSpPr>
          <p:spPr>
            <a:xfrm>
              <a:off x="6876" y="5475"/>
              <a:ext cx="5824" cy="3360"/>
            </a:xfrm>
            <a:custGeom>
              <a:avLst/>
              <a:gdLst/>
              <a:ahLst/>
              <a:cxnLst/>
              <a:rect l="l" t="t" r="r" b="b"/>
              <a:pathLst>
                <a:path w="3759200" h="2133600">
                  <a:moveTo>
                    <a:pt x="101602" y="0"/>
                  </a:moveTo>
                  <a:lnTo>
                    <a:pt x="3657598" y="0"/>
                  </a:lnTo>
                  <a:cubicBezTo>
                    <a:pt x="3713711" y="0"/>
                    <a:pt x="3759200" y="45489"/>
                    <a:pt x="3759200" y="101602"/>
                  </a:cubicBezTo>
                  <a:lnTo>
                    <a:pt x="3759200" y="2031998"/>
                  </a:lnTo>
                  <a:cubicBezTo>
                    <a:pt x="3759200" y="2088111"/>
                    <a:pt x="3713711" y="2133600"/>
                    <a:pt x="3657598" y="2133600"/>
                  </a:cubicBezTo>
                  <a:lnTo>
                    <a:pt x="101602" y="2133600"/>
                  </a:lnTo>
                  <a:cubicBezTo>
                    <a:pt x="45489" y="2133600"/>
                    <a:pt x="0" y="2088111"/>
                    <a:pt x="0" y="2031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</p:spPr>
        </p:sp>
        <p:sp>
          <p:nvSpPr>
            <p:cNvPr id="11" name="Shape 7"/>
            <p:cNvSpPr/>
            <p:nvPr>
              <p:custDataLst>
                <p:tags r:id="rId7"/>
              </p:custDataLst>
            </p:nvPr>
          </p:nvSpPr>
          <p:spPr>
            <a:xfrm>
              <a:off x="9180" y="5827"/>
              <a:ext cx="1080" cy="960"/>
            </a:xfrm>
            <a:custGeom>
              <a:avLst/>
              <a:gdLst/>
              <a:ahLst/>
              <a:cxnLst/>
              <a:rect l="l" t="t" r="r" b="b"/>
              <a:pathLst>
                <a:path w="685800" h="609600">
                  <a:moveTo>
                    <a:pt x="457200" y="171450"/>
                  </a:moveTo>
                  <a:cubicBezTo>
                    <a:pt x="457200" y="287179"/>
                    <a:pt x="354806" y="381000"/>
                    <a:pt x="228600" y="381000"/>
                  </a:cubicBezTo>
                  <a:cubicBezTo>
                    <a:pt x="196810" y="381000"/>
                    <a:pt x="166568" y="375047"/>
                    <a:pt x="139065" y="364331"/>
                  </a:cubicBezTo>
                  <a:lnTo>
                    <a:pt x="41910" y="415766"/>
                  </a:lnTo>
                  <a:cubicBezTo>
                    <a:pt x="30837" y="421600"/>
                    <a:pt x="17264" y="419576"/>
                    <a:pt x="8334" y="410766"/>
                  </a:cubicBezTo>
                  <a:cubicBezTo>
                    <a:pt x="-595" y="401955"/>
                    <a:pt x="-2619" y="388263"/>
                    <a:pt x="3334" y="377190"/>
                  </a:cubicBezTo>
                  <a:lnTo>
                    <a:pt x="45720" y="297180"/>
                  </a:lnTo>
                  <a:cubicBezTo>
                    <a:pt x="17026" y="262176"/>
                    <a:pt x="0" y="218599"/>
                    <a:pt x="0" y="171450"/>
                  </a:cubicBezTo>
                  <a:cubicBezTo>
                    <a:pt x="0" y="55721"/>
                    <a:pt x="102394" y="-38100"/>
                    <a:pt x="228600" y="-38100"/>
                  </a:cubicBezTo>
                  <a:cubicBezTo>
                    <a:pt x="354806" y="-38100"/>
                    <a:pt x="457200" y="55721"/>
                    <a:pt x="457200" y="171450"/>
                  </a:cubicBezTo>
                  <a:close/>
                  <a:moveTo>
                    <a:pt x="457200" y="609600"/>
                  </a:moveTo>
                  <a:cubicBezTo>
                    <a:pt x="345162" y="609600"/>
                    <a:pt x="251936" y="535662"/>
                    <a:pt x="232410" y="438150"/>
                  </a:cubicBezTo>
                  <a:cubicBezTo>
                    <a:pt x="375285" y="436364"/>
                    <a:pt x="499467" y="334685"/>
                    <a:pt x="513159" y="196810"/>
                  </a:cubicBezTo>
                  <a:cubicBezTo>
                    <a:pt x="612338" y="219670"/>
                    <a:pt x="685800" y="301943"/>
                    <a:pt x="685800" y="400050"/>
                  </a:cubicBezTo>
                  <a:cubicBezTo>
                    <a:pt x="685800" y="447199"/>
                    <a:pt x="668774" y="490776"/>
                    <a:pt x="640080" y="525780"/>
                  </a:cubicBezTo>
                  <a:lnTo>
                    <a:pt x="682466" y="605790"/>
                  </a:lnTo>
                  <a:cubicBezTo>
                    <a:pt x="688300" y="616863"/>
                    <a:pt x="686276" y="630436"/>
                    <a:pt x="677466" y="639366"/>
                  </a:cubicBezTo>
                  <a:cubicBezTo>
                    <a:pt x="668655" y="648295"/>
                    <a:pt x="654963" y="650319"/>
                    <a:pt x="643890" y="644366"/>
                  </a:cubicBezTo>
                  <a:lnTo>
                    <a:pt x="546735" y="592931"/>
                  </a:lnTo>
                  <a:cubicBezTo>
                    <a:pt x="519232" y="603647"/>
                    <a:pt x="488990" y="609600"/>
                    <a:pt x="457200" y="609600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2" name="Text 8"/>
            <p:cNvSpPr/>
            <p:nvPr>
              <p:custDataLst>
                <p:tags r:id="rId8"/>
              </p:custDataLst>
            </p:nvPr>
          </p:nvSpPr>
          <p:spPr>
            <a:xfrm>
              <a:off x="8260" y="7147"/>
              <a:ext cx="280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即时情绪疏导</a:t>
              </a:r>
              <a:endParaRPr 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5" name="Text 9"/>
            <p:cNvSpPr/>
            <p:nvPr>
              <p:custDataLst>
                <p:tags r:id="rId9"/>
              </p:custDataLst>
            </p:nvPr>
          </p:nvSpPr>
          <p:spPr>
            <a:xfrm>
              <a:off x="7053" y="7939"/>
              <a:ext cx="5444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通过AI对话与社交互动，实现7x24小时即时情绪响应。</a:t>
              </a:r>
              <a:endParaRPr 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" name="Shape 10"/>
            <p:cNvSpPr/>
            <p:nvPr>
              <p:custDataLst>
                <p:tags r:id="rId10"/>
              </p:custDataLst>
            </p:nvPr>
          </p:nvSpPr>
          <p:spPr>
            <a:xfrm>
              <a:off x="13060" y="5643"/>
              <a:ext cx="5920" cy="3360"/>
            </a:xfrm>
            <a:custGeom>
              <a:avLst/>
              <a:gdLst/>
              <a:ahLst/>
              <a:cxnLst/>
              <a:rect l="l" t="t" r="r" b="b"/>
              <a:pathLst>
                <a:path w="3759200" h="2133600">
                  <a:moveTo>
                    <a:pt x="101602" y="0"/>
                  </a:moveTo>
                  <a:lnTo>
                    <a:pt x="3657598" y="0"/>
                  </a:lnTo>
                  <a:cubicBezTo>
                    <a:pt x="3713711" y="0"/>
                    <a:pt x="3759200" y="45489"/>
                    <a:pt x="3759200" y="101602"/>
                  </a:cubicBezTo>
                  <a:lnTo>
                    <a:pt x="3759200" y="2031998"/>
                  </a:lnTo>
                  <a:cubicBezTo>
                    <a:pt x="3759200" y="2088111"/>
                    <a:pt x="3713711" y="2133600"/>
                    <a:pt x="3657598" y="2133600"/>
                  </a:cubicBezTo>
                  <a:lnTo>
                    <a:pt x="101602" y="2133600"/>
                  </a:lnTo>
                  <a:cubicBezTo>
                    <a:pt x="45489" y="2133600"/>
                    <a:pt x="0" y="2088111"/>
                    <a:pt x="0" y="2031998"/>
                  </a:cubicBezTo>
                  <a:lnTo>
                    <a:pt x="0" y="101602"/>
                  </a:lnTo>
                  <a:cubicBezTo>
                    <a:pt x="0" y="45526"/>
                    <a:pt x="45526" y="0"/>
                    <a:pt x="101602" y="0"/>
                  </a:cubicBezTo>
                  <a:close/>
                </a:path>
              </a:pathLst>
            </a:custGeom>
            <a:solidFill>
              <a:schemeClr val="tx2">
                <a:alpha val="25000"/>
              </a:schemeClr>
            </a:solidFill>
          </p:spPr>
        </p:sp>
        <p:sp>
          <p:nvSpPr>
            <p:cNvPr id="19" name="Shape 11"/>
            <p:cNvSpPr/>
            <p:nvPr>
              <p:custDataLst>
                <p:tags r:id="rId11"/>
              </p:custDataLst>
            </p:nvPr>
          </p:nvSpPr>
          <p:spPr>
            <a:xfrm>
              <a:off x="15540" y="5963"/>
              <a:ext cx="960" cy="96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76200" y="76200"/>
                  </a:moveTo>
                  <a:cubicBezTo>
                    <a:pt x="76200" y="55126"/>
                    <a:pt x="59174" y="38100"/>
                    <a:pt x="38100" y="38100"/>
                  </a:cubicBezTo>
                  <a:cubicBezTo>
                    <a:pt x="17026" y="38100"/>
                    <a:pt x="0" y="55126"/>
                    <a:pt x="0" y="76200"/>
                  </a:cubicBezTo>
                  <a:lnTo>
                    <a:pt x="0" y="476250"/>
                  </a:lnTo>
                  <a:cubicBezTo>
                    <a:pt x="0" y="528876"/>
                    <a:pt x="42624" y="571500"/>
                    <a:pt x="95250" y="571500"/>
                  </a:cubicBezTo>
                  <a:lnTo>
                    <a:pt x="571500" y="571500"/>
                  </a:lnTo>
                  <a:cubicBezTo>
                    <a:pt x="592574" y="571500"/>
                    <a:pt x="609600" y="554474"/>
                    <a:pt x="609600" y="533400"/>
                  </a:cubicBezTo>
                  <a:cubicBezTo>
                    <a:pt x="609600" y="512326"/>
                    <a:pt x="592574" y="495300"/>
                    <a:pt x="571500" y="495300"/>
                  </a:cubicBezTo>
                  <a:lnTo>
                    <a:pt x="95250" y="495300"/>
                  </a:lnTo>
                  <a:cubicBezTo>
                    <a:pt x="84773" y="495300"/>
                    <a:pt x="76200" y="486728"/>
                    <a:pt x="76200" y="476250"/>
                  </a:cubicBezTo>
                  <a:lnTo>
                    <a:pt x="76200" y="76200"/>
                  </a:lnTo>
                  <a:close/>
                  <a:moveTo>
                    <a:pt x="560308" y="179308"/>
                  </a:moveTo>
                  <a:cubicBezTo>
                    <a:pt x="575191" y="164425"/>
                    <a:pt x="575191" y="140256"/>
                    <a:pt x="560308" y="125373"/>
                  </a:cubicBezTo>
                  <a:cubicBezTo>
                    <a:pt x="545425" y="110490"/>
                    <a:pt x="521256" y="110490"/>
                    <a:pt x="506373" y="125373"/>
                  </a:cubicBezTo>
                  <a:lnTo>
                    <a:pt x="381000" y="250865"/>
                  </a:lnTo>
                  <a:lnTo>
                    <a:pt x="312658" y="182642"/>
                  </a:lnTo>
                  <a:cubicBezTo>
                    <a:pt x="297775" y="167759"/>
                    <a:pt x="273606" y="167759"/>
                    <a:pt x="258723" y="182642"/>
                  </a:cubicBezTo>
                  <a:lnTo>
                    <a:pt x="144423" y="296942"/>
                  </a:lnTo>
                  <a:cubicBezTo>
                    <a:pt x="129540" y="311825"/>
                    <a:pt x="129540" y="335994"/>
                    <a:pt x="144423" y="350877"/>
                  </a:cubicBezTo>
                  <a:cubicBezTo>
                    <a:pt x="159306" y="365760"/>
                    <a:pt x="183475" y="365760"/>
                    <a:pt x="198358" y="350877"/>
                  </a:cubicBezTo>
                  <a:lnTo>
                    <a:pt x="285750" y="263485"/>
                  </a:lnTo>
                  <a:lnTo>
                    <a:pt x="354092" y="331827"/>
                  </a:lnTo>
                  <a:cubicBezTo>
                    <a:pt x="368975" y="346710"/>
                    <a:pt x="393144" y="346710"/>
                    <a:pt x="408027" y="331827"/>
                  </a:cubicBezTo>
                  <a:lnTo>
                    <a:pt x="560427" y="179427"/>
                  </a:ln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22" name="Text 12"/>
            <p:cNvSpPr/>
            <p:nvPr>
              <p:custDataLst>
                <p:tags r:id="rId12"/>
              </p:custDataLst>
            </p:nvPr>
          </p:nvSpPr>
          <p:spPr>
            <a:xfrm>
              <a:off x="14420" y="7163"/>
              <a:ext cx="320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常态化科学测评</a:t>
              </a:r>
              <a:endParaRPr lang="en-US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27" name="Text 13"/>
            <p:cNvSpPr/>
            <p:nvPr>
              <p:custDataLst>
                <p:tags r:id="rId13"/>
              </p:custDataLst>
            </p:nvPr>
          </p:nvSpPr>
          <p:spPr>
            <a:xfrm>
              <a:off x="13380" y="7883"/>
              <a:ext cx="528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以专业量表为基础，提供动态心理侧写与趋势追踪。</a:t>
              </a:r>
              <a:endParaRPr 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0" y="0"/>
            <a:ext cx="12192000" cy="1566545"/>
            <a:chOff x="0" y="0"/>
            <a:chExt cx="19200" cy="2467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  <a:sym typeface="+mn-ea"/>
                </a:rPr>
                <a:t>应用目标</a:t>
              </a:r>
              <a:endParaRPr lang="zh-CN" altLang="en-US" sz="4000" b="1" dirty="0">
                <a:solidFill>
                  <a:schemeClr val="bg1"/>
                </a:solidFill>
              </a:endParaRPr>
            </a:p>
            <a:p>
              <a:pPr algn="l"/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1566545"/>
            <a:chOff x="0" y="0"/>
            <a:chExt cx="19200" cy="2467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核心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功能</a:t>
              </a:r>
              <a:endParaRPr lang="zh-CN" altLang="en-US" sz="4000" b="1" dirty="0">
                <a:solidFill>
                  <a:schemeClr val="bg1"/>
                </a:solidFill>
              </a:endParaRPr>
            </a:p>
            <a:p>
              <a:pPr algn="l"/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 0"/>
          <p:cNvSpPr/>
          <p:nvPr/>
        </p:nvSpPr>
        <p:spPr>
          <a:xfrm>
            <a:off x="1395095" y="1778000"/>
            <a:ext cx="690245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rPr>
              <a:t>AI测评：每日“1+1”动态侧写</a:t>
            </a:r>
            <a:endParaRPr 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395095" y="2588260"/>
            <a:ext cx="849503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以极简交互，持续追踪用户心理状态，生成个性化心理曲线，为AI对话与社交推荐提供数据底座。</a:t>
            </a:r>
            <a:r>
              <a:rPr lang="en-US" altLang="zh-CN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(</a:t>
            </a:r>
            <a:r>
              <a:rPr lang="zh-CN" alt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</a:t>
            </a:r>
            <a:r>
              <a:rPr lang="en-US" altLang="zh-CN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PHQ-9, SCL-90</a:t>
            </a:r>
            <a:r>
              <a:rPr lang="zh-CN" altLang="en-US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等问卷分解为日常评估问题</a:t>
            </a:r>
            <a:r>
              <a:rPr lang="en-US" altLang="zh-CN" sz="18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altLang="zh-CN" sz="18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1"/>
            </p:custDataLst>
          </p:nvPr>
        </p:nvSpPr>
        <p:spPr>
          <a:xfrm>
            <a:off x="1395095" y="364871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58DA1">
              <a:alpha val="25000"/>
            </a:srgbClr>
          </a:solidFill>
        </p:spPr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1318895" y="3826510"/>
            <a:ext cx="127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36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2563495" y="3645535"/>
            <a:ext cx="3048000" cy="46037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分钟问卷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2563495" y="4105910"/>
            <a:ext cx="3721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科学量表，快速评估核心心理状态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5"/>
            </p:custDataLst>
          </p:nvPr>
        </p:nvSpPr>
        <p:spPr>
          <a:xfrm>
            <a:off x="1395095" y="471551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58DA1">
              <a:alpha val="25000"/>
            </a:srgbClr>
          </a:solidFill>
        </p:spPr>
      </p:sp>
      <p:sp>
        <p:nvSpPr>
          <p:cNvPr id="11" name="Text 7"/>
          <p:cNvSpPr/>
          <p:nvPr>
            <p:custDataLst>
              <p:tags r:id="rId6"/>
            </p:custDataLst>
          </p:nvPr>
        </p:nvSpPr>
        <p:spPr>
          <a:xfrm>
            <a:off x="1318895" y="4893310"/>
            <a:ext cx="127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chemeClr val="accent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3600" b="1" dirty="0">
              <a:solidFill>
                <a:schemeClr val="accent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7"/>
            </p:custDataLst>
          </p:nvPr>
        </p:nvSpPr>
        <p:spPr>
          <a:xfrm>
            <a:off x="2563495" y="4809490"/>
            <a:ext cx="2692400" cy="262255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句心情记录</a:t>
            </a:r>
            <a:endParaRPr lang="en-US" sz="18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8"/>
            </p:custDataLst>
          </p:nvPr>
        </p:nvSpPr>
        <p:spPr>
          <a:xfrm>
            <a:off x="2563495" y="5172710"/>
            <a:ext cx="3143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捕捉即时情绪，记录真实感受。</a:t>
            </a:r>
            <a:endParaRPr 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1566545"/>
            <a:chOff x="0" y="0"/>
            <a:chExt cx="19200" cy="2467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核心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功能</a:t>
              </a:r>
              <a:endParaRPr lang="zh-CN" altLang="en-US" sz="4000" b="1" dirty="0">
                <a:solidFill>
                  <a:schemeClr val="bg1"/>
                </a:solidFill>
              </a:endParaRPr>
            </a:p>
            <a:p>
              <a:pPr algn="l"/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5400" y="1566545"/>
            <a:ext cx="12141200" cy="4114800"/>
            <a:chOff x="40" y="2160"/>
            <a:chExt cx="19120" cy="6480"/>
          </a:xfrm>
        </p:grpSpPr>
        <p:sp>
          <p:nvSpPr>
            <p:cNvPr id="2" name="Text 0"/>
            <p:cNvSpPr/>
            <p:nvPr/>
          </p:nvSpPr>
          <p:spPr>
            <a:xfrm>
              <a:off x="40" y="2160"/>
              <a:ext cx="19120" cy="8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 algn="ctr">
                <a:lnSpc>
                  <a:spcPct val="90000"/>
                </a:lnSpc>
              </a:pPr>
              <a:r>
                <a:rPr 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情感共振：构建弱关系支持网络</a:t>
              </a:r>
              <a:endParaRPr 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grpSp>
          <p:nvGrpSpPr>
            <p:cNvPr id="14" name="组合 13"/>
            <p:cNvGrpSpPr/>
            <p:nvPr>
              <p:custDataLst>
                <p:tags r:id="rId1"/>
              </p:custDataLst>
            </p:nvPr>
          </p:nvGrpSpPr>
          <p:grpSpPr>
            <a:xfrm>
              <a:off x="220" y="3280"/>
              <a:ext cx="18760" cy="5360"/>
              <a:chOff x="220" y="3280"/>
              <a:chExt cx="18760" cy="5360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220" y="3280"/>
                <a:ext cx="18760" cy="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p>
                <a:pPr algn="ctr">
                  <a:lnSpc>
                    <a:spcPct val="130000"/>
                  </a:lnSpc>
                </a:pPr>
                <a:r>
                  <a:rPr lang="en-US" sz="2000" dirty="0">
                    <a:solidFill>
                      <a:srgbClr val="4A556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通过“看见与被看见”的机制，在安全距离内获得深度情感陪伴。</a:t>
                </a:r>
                <a:endParaRPr lang="en-US" sz="2000" dirty="0">
                  <a:solidFill>
                    <a:srgbClr val="4A55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" name="Shape 2"/>
              <p:cNvSpPr/>
              <p:nvPr>
                <p:custDataLst>
                  <p:tags r:id="rId2"/>
                </p:custDataLst>
              </p:nvPr>
            </p:nvSpPr>
            <p:spPr>
              <a:xfrm>
                <a:off x="3120" y="4640"/>
                <a:ext cx="1920" cy="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1219200">
                    <a:moveTo>
                      <a:pt x="609600" y="0"/>
                    </a:moveTo>
                    <a:lnTo>
                      <a:pt x="609600" y="0"/>
                    </a:lnTo>
                    <a:cubicBezTo>
                      <a:pt x="946047" y="0"/>
                      <a:pt x="1219200" y="273153"/>
                      <a:pt x="1219200" y="609600"/>
                    </a:cubicBezTo>
                    <a:lnTo>
                      <a:pt x="1219200" y="609600"/>
                    </a:lnTo>
                    <a:cubicBezTo>
                      <a:pt x="1219200" y="946047"/>
                      <a:pt x="946047" y="1219200"/>
                      <a:pt x="609600" y="1219200"/>
                    </a:cubicBezTo>
                    <a:lnTo>
                      <a:pt x="609600" y="1219200"/>
                    </a:lnTo>
                    <a:cubicBezTo>
                      <a:pt x="273153" y="1219200"/>
                      <a:pt x="0" y="946047"/>
                      <a:pt x="0" y="609600"/>
                    </a:cubicBezTo>
                    <a:lnTo>
                      <a:pt x="0" y="609600"/>
                    </a:lnTo>
                    <a:cubicBezTo>
                      <a:pt x="0" y="273153"/>
                      <a:pt x="273153" y="0"/>
                      <a:pt x="609600" y="0"/>
                    </a:cubicBezTo>
                    <a:close/>
                  </a:path>
                </a:pathLst>
              </a:custGeom>
              <a:solidFill>
                <a:srgbClr val="4B6294">
                  <a:alpha val="32000"/>
                </a:srgbClr>
              </a:solidFill>
            </p:spPr>
          </p:sp>
          <p:sp>
            <p:nvSpPr>
              <p:cNvPr id="6" name="Shape 3"/>
              <p:cNvSpPr/>
              <p:nvPr>
                <p:custDataLst>
                  <p:tags r:id="rId3"/>
                </p:custDataLst>
              </p:nvPr>
            </p:nvSpPr>
            <p:spPr>
              <a:xfrm>
                <a:off x="3540" y="5120"/>
                <a:ext cx="1080" cy="96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09600">
                    <a:moveTo>
                      <a:pt x="342900" y="76200"/>
                    </a:moveTo>
                    <a:cubicBezTo>
                      <a:pt x="76200" y="76200"/>
                      <a:pt x="0" y="190500"/>
                      <a:pt x="0" y="323850"/>
                    </a:cubicBezTo>
                    <a:cubicBezTo>
                      <a:pt x="0" y="457200"/>
                      <a:pt x="95250" y="533400"/>
                      <a:pt x="209550" y="533400"/>
                    </a:cubicBezTo>
                    <a:lnTo>
                      <a:pt x="219551" y="533400"/>
                    </a:lnTo>
                    <a:cubicBezTo>
                      <a:pt x="248364" y="533400"/>
                      <a:pt x="274796" y="517088"/>
                      <a:pt x="287655" y="491252"/>
                    </a:cubicBezTo>
                    <a:lnTo>
                      <a:pt x="315278" y="436126"/>
                    </a:lnTo>
                    <a:cubicBezTo>
                      <a:pt x="320516" y="425648"/>
                      <a:pt x="331113" y="419100"/>
                      <a:pt x="342900" y="419100"/>
                    </a:cubicBezTo>
                    <a:cubicBezTo>
                      <a:pt x="354687" y="419100"/>
                      <a:pt x="365284" y="425648"/>
                      <a:pt x="370522" y="436126"/>
                    </a:cubicBezTo>
                    <a:lnTo>
                      <a:pt x="398145" y="491252"/>
                    </a:lnTo>
                    <a:cubicBezTo>
                      <a:pt x="411004" y="517088"/>
                      <a:pt x="437436" y="533400"/>
                      <a:pt x="466249" y="533400"/>
                    </a:cubicBezTo>
                    <a:lnTo>
                      <a:pt x="476250" y="533400"/>
                    </a:lnTo>
                    <a:cubicBezTo>
                      <a:pt x="590550" y="533400"/>
                      <a:pt x="685800" y="457200"/>
                      <a:pt x="685800" y="323850"/>
                    </a:cubicBezTo>
                    <a:cubicBezTo>
                      <a:pt x="685800" y="190500"/>
                      <a:pt x="609600" y="76200"/>
                      <a:pt x="342900" y="76200"/>
                    </a:cubicBezTo>
                    <a:close/>
                    <a:moveTo>
                      <a:pt x="114300" y="304800"/>
                    </a:moveTo>
                    <a:cubicBezTo>
                      <a:pt x="114300" y="262744"/>
                      <a:pt x="148444" y="228600"/>
                      <a:pt x="190500" y="228600"/>
                    </a:cubicBezTo>
                    <a:cubicBezTo>
                      <a:pt x="232556" y="228600"/>
                      <a:pt x="266700" y="262744"/>
                      <a:pt x="266700" y="304800"/>
                    </a:cubicBezTo>
                    <a:cubicBezTo>
                      <a:pt x="266700" y="346856"/>
                      <a:pt x="232556" y="381000"/>
                      <a:pt x="190500" y="381000"/>
                    </a:cubicBezTo>
                    <a:cubicBezTo>
                      <a:pt x="148444" y="381000"/>
                      <a:pt x="114300" y="346856"/>
                      <a:pt x="114300" y="304800"/>
                    </a:cubicBezTo>
                    <a:close/>
                    <a:moveTo>
                      <a:pt x="495300" y="228600"/>
                    </a:moveTo>
                    <a:cubicBezTo>
                      <a:pt x="537356" y="228600"/>
                      <a:pt x="571500" y="262744"/>
                      <a:pt x="571500" y="304800"/>
                    </a:cubicBezTo>
                    <a:cubicBezTo>
                      <a:pt x="571500" y="346856"/>
                      <a:pt x="537356" y="381000"/>
                      <a:pt x="495300" y="381000"/>
                    </a:cubicBezTo>
                    <a:cubicBezTo>
                      <a:pt x="453244" y="381000"/>
                      <a:pt x="419100" y="346856"/>
                      <a:pt x="419100" y="304800"/>
                    </a:cubicBezTo>
                    <a:cubicBezTo>
                      <a:pt x="419100" y="262744"/>
                      <a:pt x="453244" y="228600"/>
                      <a:pt x="495300" y="228600"/>
                    </a:cubicBezTo>
                    <a:close/>
                  </a:path>
                </a:pathLst>
              </a:custGeom>
              <a:solidFill>
                <a:srgbClr val="4B6294"/>
              </a:solidFill>
            </p:spPr>
          </p:sp>
          <p:sp>
            <p:nvSpPr>
              <p:cNvPr id="7" name="Text 4"/>
              <p:cNvSpPr/>
              <p:nvPr>
                <p:custDataLst>
                  <p:tags r:id="rId4"/>
                </p:custDataLst>
              </p:nvPr>
            </p:nvSpPr>
            <p:spPr>
              <a:xfrm>
                <a:off x="2880" y="6880"/>
                <a:ext cx="2400" cy="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p>
                <a:pPr algn="ctr">
                  <a:lnSpc>
                    <a:spcPct val="110000"/>
                  </a:lnSpc>
                </a:pPr>
                <a:r>
                  <a:rPr lang="en-US" sz="2400" b="1" dirty="0">
                    <a:solidFill>
                      <a:srgbClr val="333333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Noto Sans SC" panose="020B0200000000000000" pitchFamily="34" charset="-120"/>
                  </a:rPr>
                  <a:t>匿名博客</a:t>
                </a:r>
                <a:endParaRPr lang="en-US" sz="1600" dirty="0"/>
              </a:p>
            </p:txBody>
          </p:sp>
          <p:sp>
            <p:nvSpPr>
              <p:cNvPr id="8" name="Text 5"/>
              <p:cNvSpPr/>
              <p:nvPr>
                <p:custDataLst>
                  <p:tags r:id="rId5"/>
                </p:custDataLst>
              </p:nvPr>
            </p:nvSpPr>
            <p:spPr>
              <a:xfrm>
                <a:off x="400" y="7680"/>
                <a:ext cx="7360" cy="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p>
                <a:pPr algn="ctr">
                  <a:lnSpc>
                    <a:spcPct val="130000"/>
                  </a:lnSpc>
                </a:pPr>
                <a:r>
                  <a:rPr lang="en-US" sz="1800" dirty="0">
                    <a:solidFill>
                      <a:srgbClr val="333333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Noto Sans SC" panose="020B0200000000000000" pitchFamily="34" charset="-120"/>
                  </a:rPr>
                  <a:t>释放真实情绪，分享内心故事，在匿名社区中获得共鸣与理解。</a:t>
                </a:r>
                <a:endParaRPr lang="en-US" sz="18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endParaRPr>
              </a:p>
            </p:txBody>
          </p:sp>
          <p:sp>
            <p:nvSpPr>
              <p:cNvPr id="9" name="Shape 6"/>
              <p:cNvSpPr/>
              <p:nvPr>
                <p:custDataLst>
                  <p:tags r:id="rId6"/>
                </p:custDataLst>
              </p:nvPr>
            </p:nvSpPr>
            <p:spPr>
              <a:xfrm>
                <a:off x="8925" y="6040"/>
                <a:ext cx="135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857250" h="762000">
                    <a:moveTo>
                      <a:pt x="624334" y="142875"/>
                    </a:moveTo>
                    <a:cubicBezTo>
                      <a:pt x="599629" y="142875"/>
                      <a:pt x="575667" y="149572"/>
                      <a:pt x="554682" y="161776"/>
                    </a:cubicBezTo>
                    <a:cubicBezTo>
                      <a:pt x="531168" y="137964"/>
                      <a:pt x="503783" y="118021"/>
                      <a:pt x="473571" y="102989"/>
                    </a:cubicBezTo>
                    <a:cubicBezTo>
                      <a:pt x="515541" y="67270"/>
                      <a:pt x="568970" y="47625"/>
                      <a:pt x="624334" y="47625"/>
                    </a:cubicBezTo>
                    <a:cubicBezTo>
                      <a:pt x="752921" y="47625"/>
                      <a:pt x="857250" y="151805"/>
                      <a:pt x="857250" y="280541"/>
                    </a:cubicBezTo>
                    <a:cubicBezTo>
                      <a:pt x="857250" y="342305"/>
                      <a:pt x="832693" y="401538"/>
                      <a:pt x="789087" y="445145"/>
                    </a:cubicBezTo>
                    <a:lnTo>
                      <a:pt x="683270" y="550962"/>
                    </a:lnTo>
                    <a:cubicBezTo>
                      <a:pt x="639663" y="594568"/>
                      <a:pt x="580430" y="619125"/>
                      <a:pt x="518666" y="619125"/>
                    </a:cubicBezTo>
                    <a:cubicBezTo>
                      <a:pt x="390079" y="619125"/>
                      <a:pt x="285750" y="514945"/>
                      <a:pt x="285750" y="386209"/>
                    </a:cubicBezTo>
                    <a:cubicBezTo>
                      <a:pt x="285750" y="383977"/>
                      <a:pt x="285750" y="381744"/>
                      <a:pt x="285899" y="379512"/>
                    </a:cubicBezTo>
                    <a:cubicBezTo>
                      <a:pt x="286643" y="353169"/>
                      <a:pt x="308521" y="332482"/>
                      <a:pt x="334863" y="333226"/>
                    </a:cubicBezTo>
                    <a:cubicBezTo>
                      <a:pt x="361206" y="333970"/>
                      <a:pt x="381893" y="355848"/>
                      <a:pt x="381149" y="382191"/>
                    </a:cubicBezTo>
                    <a:cubicBezTo>
                      <a:pt x="381149" y="383530"/>
                      <a:pt x="381149" y="384870"/>
                      <a:pt x="381149" y="386060"/>
                    </a:cubicBezTo>
                    <a:cubicBezTo>
                      <a:pt x="381149" y="462111"/>
                      <a:pt x="442764" y="523726"/>
                      <a:pt x="518815" y="523726"/>
                    </a:cubicBezTo>
                    <a:cubicBezTo>
                      <a:pt x="555278" y="523726"/>
                      <a:pt x="590252" y="509290"/>
                      <a:pt x="616148" y="483394"/>
                    </a:cubicBezTo>
                    <a:lnTo>
                      <a:pt x="721965" y="377577"/>
                    </a:lnTo>
                    <a:cubicBezTo>
                      <a:pt x="747713" y="351830"/>
                      <a:pt x="762298" y="316706"/>
                      <a:pt x="762298" y="280243"/>
                    </a:cubicBezTo>
                    <a:cubicBezTo>
                      <a:pt x="762298" y="204192"/>
                      <a:pt x="700683" y="142577"/>
                      <a:pt x="624632" y="142577"/>
                    </a:cubicBezTo>
                    <a:close/>
                    <a:moveTo>
                      <a:pt x="409575" y="257919"/>
                    </a:moveTo>
                    <a:cubicBezTo>
                      <a:pt x="406747" y="256729"/>
                      <a:pt x="403920" y="255091"/>
                      <a:pt x="401389" y="253305"/>
                    </a:cubicBezTo>
                    <a:cubicBezTo>
                      <a:pt x="382637" y="243632"/>
                      <a:pt x="361206" y="238125"/>
                      <a:pt x="338733" y="238125"/>
                    </a:cubicBezTo>
                    <a:cubicBezTo>
                      <a:pt x="302270" y="238125"/>
                      <a:pt x="267295" y="252561"/>
                      <a:pt x="241399" y="278457"/>
                    </a:cubicBezTo>
                    <a:lnTo>
                      <a:pt x="135582" y="384274"/>
                    </a:lnTo>
                    <a:cubicBezTo>
                      <a:pt x="109835" y="410021"/>
                      <a:pt x="95250" y="445145"/>
                      <a:pt x="95250" y="481608"/>
                    </a:cubicBezTo>
                    <a:cubicBezTo>
                      <a:pt x="95250" y="557659"/>
                      <a:pt x="156865" y="619274"/>
                      <a:pt x="232916" y="619274"/>
                    </a:cubicBezTo>
                    <a:cubicBezTo>
                      <a:pt x="257473" y="619274"/>
                      <a:pt x="281434" y="612725"/>
                      <a:pt x="302419" y="600521"/>
                    </a:cubicBezTo>
                    <a:cubicBezTo>
                      <a:pt x="325934" y="624334"/>
                      <a:pt x="353318" y="644277"/>
                      <a:pt x="383679" y="659309"/>
                    </a:cubicBezTo>
                    <a:cubicBezTo>
                      <a:pt x="341709" y="694879"/>
                      <a:pt x="288429" y="714673"/>
                      <a:pt x="232916" y="714673"/>
                    </a:cubicBezTo>
                    <a:cubicBezTo>
                      <a:pt x="104329" y="714673"/>
                      <a:pt x="0" y="610493"/>
                      <a:pt x="0" y="481757"/>
                    </a:cubicBezTo>
                    <a:cubicBezTo>
                      <a:pt x="0" y="419993"/>
                      <a:pt x="24557" y="360759"/>
                      <a:pt x="68163" y="317153"/>
                    </a:cubicBezTo>
                    <a:lnTo>
                      <a:pt x="173980" y="211336"/>
                    </a:lnTo>
                    <a:cubicBezTo>
                      <a:pt x="217587" y="167729"/>
                      <a:pt x="276820" y="143173"/>
                      <a:pt x="338584" y="143173"/>
                    </a:cubicBezTo>
                    <a:cubicBezTo>
                      <a:pt x="467469" y="143173"/>
                      <a:pt x="571500" y="248245"/>
                      <a:pt x="571500" y="376684"/>
                    </a:cubicBezTo>
                    <a:cubicBezTo>
                      <a:pt x="571500" y="378619"/>
                      <a:pt x="571500" y="380554"/>
                      <a:pt x="571500" y="382488"/>
                    </a:cubicBezTo>
                    <a:cubicBezTo>
                      <a:pt x="570905" y="408831"/>
                      <a:pt x="549027" y="429518"/>
                      <a:pt x="522684" y="428923"/>
                    </a:cubicBezTo>
                    <a:cubicBezTo>
                      <a:pt x="496342" y="428327"/>
                      <a:pt x="475655" y="406450"/>
                      <a:pt x="476250" y="380107"/>
                    </a:cubicBezTo>
                    <a:cubicBezTo>
                      <a:pt x="476250" y="378916"/>
                      <a:pt x="476250" y="377875"/>
                      <a:pt x="476250" y="376684"/>
                    </a:cubicBezTo>
                    <a:cubicBezTo>
                      <a:pt x="476250" y="326529"/>
                      <a:pt x="449461" y="282476"/>
                      <a:pt x="409575" y="258217"/>
                    </a:cubicBezTo>
                    <a:close/>
                  </a:path>
                </a:pathLst>
              </a:custGeom>
              <a:solidFill>
                <a:srgbClr val="4B6294">
                  <a:alpha val="61000"/>
                </a:srgbClr>
              </a:solidFill>
            </p:spPr>
          </p:sp>
          <p:sp>
            <p:nvSpPr>
              <p:cNvPr id="10" name="Shape 7"/>
              <p:cNvSpPr/>
              <p:nvPr>
                <p:custDataLst>
                  <p:tags r:id="rId7"/>
                </p:custDataLst>
              </p:nvPr>
            </p:nvSpPr>
            <p:spPr>
              <a:xfrm>
                <a:off x="14160" y="4640"/>
                <a:ext cx="1920" cy="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0" h="1219200">
                    <a:moveTo>
                      <a:pt x="609600" y="0"/>
                    </a:moveTo>
                    <a:lnTo>
                      <a:pt x="609600" y="0"/>
                    </a:lnTo>
                    <a:cubicBezTo>
                      <a:pt x="946047" y="0"/>
                      <a:pt x="1219200" y="273153"/>
                      <a:pt x="1219200" y="609600"/>
                    </a:cubicBezTo>
                    <a:lnTo>
                      <a:pt x="1219200" y="609600"/>
                    </a:lnTo>
                    <a:cubicBezTo>
                      <a:pt x="1219200" y="946047"/>
                      <a:pt x="946047" y="1219200"/>
                      <a:pt x="609600" y="1219200"/>
                    </a:cubicBezTo>
                    <a:lnTo>
                      <a:pt x="609600" y="1219200"/>
                    </a:lnTo>
                    <a:cubicBezTo>
                      <a:pt x="273153" y="1219200"/>
                      <a:pt x="0" y="946047"/>
                      <a:pt x="0" y="609600"/>
                    </a:cubicBezTo>
                    <a:lnTo>
                      <a:pt x="0" y="609600"/>
                    </a:lnTo>
                    <a:cubicBezTo>
                      <a:pt x="0" y="273153"/>
                      <a:pt x="273153" y="0"/>
                      <a:pt x="609600" y="0"/>
                    </a:cubicBezTo>
                    <a:close/>
                  </a:path>
                </a:pathLst>
              </a:custGeom>
              <a:solidFill>
                <a:srgbClr val="4B6294">
                  <a:alpha val="32000"/>
                </a:srgbClr>
              </a:solidFill>
            </p:spPr>
          </p:sp>
          <p:sp>
            <p:nvSpPr>
              <p:cNvPr id="11" name="Shape 8"/>
              <p:cNvSpPr/>
              <p:nvPr>
                <p:custDataLst>
                  <p:tags r:id="rId8"/>
                </p:custDataLst>
              </p:nvPr>
            </p:nvSpPr>
            <p:spPr>
              <a:xfrm>
                <a:off x="14580" y="5120"/>
                <a:ext cx="1080" cy="960"/>
              </a:xfrm>
              <a:custGeom>
                <a:avLst/>
                <a:gdLst/>
                <a:ahLst/>
                <a:cxnLst/>
                <a:rect l="l" t="t" r="r" b="b"/>
                <a:pathLst>
                  <a:path w="685800" h="609600">
                    <a:moveTo>
                      <a:pt x="76200" y="152400"/>
                    </a:moveTo>
                    <a:cubicBezTo>
                      <a:pt x="76200" y="78802"/>
                      <a:pt x="135952" y="19050"/>
                      <a:pt x="209550" y="19050"/>
                    </a:cubicBezTo>
                    <a:cubicBezTo>
                      <a:pt x="283148" y="19050"/>
                      <a:pt x="342900" y="78802"/>
                      <a:pt x="342900" y="152400"/>
                    </a:cubicBezTo>
                    <a:cubicBezTo>
                      <a:pt x="342900" y="225998"/>
                      <a:pt x="283148" y="285750"/>
                      <a:pt x="209550" y="285750"/>
                    </a:cubicBezTo>
                    <a:cubicBezTo>
                      <a:pt x="135952" y="285750"/>
                      <a:pt x="76200" y="225998"/>
                      <a:pt x="76200" y="152400"/>
                    </a:cubicBezTo>
                    <a:close/>
                    <a:moveTo>
                      <a:pt x="0" y="552450"/>
                    </a:moveTo>
                    <a:cubicBezTo>
                      <a:pt x="0" y="436721"/>
                      <a:pt x="93821" y="342900"/>
                      <a:pt x="209550" y="342900"/>
                    </a:cubicBezTo>
                    <a:cubicBezTo>
                      <a:pt x="325279" y="342900"/>
                      <a:pt x="419100" y="436721"/>
                      <a:pt x="419100" y="552450"/>
                    </a:cubicBezTo>
                    <a:lnTo>
                      <a:pt x="419100" y="559594"/>
                    </a:lnTo>
                    <a:cubicBezTo>
                      <a:pt x="419100" y="587216"/>
                      <a:pt x="396716" y="609600"/>
                      <a:pt x="369094" y="609600"/>
                    </a:cubicBezTo>
                    <a:lnTo>
                      <a:pt x="50006" y="609600"/>
                    </a:lnTo>
                    <a:cubicBezTo>
                      <a:pt x="22384" y="609600"/>
                      <a:pt x="0" y="587216"/>
                      <a:pt x="0" y="559594"/>
                    </a:cubicBezTo>
                    <a:lnTo>
                      <a:pt x="0" y="552450"/>
                    </a:lnTo>
                    <a:close/>
                    <a:moveTo>
                      <a:pt x="514350" y="76200"/>
                    </a:moveTo>
                    <a:cubicBezTo>
                      <a:pt x="577434" y="76200"/>
                      <a:pt x="628650" y="127416"/>
                      <a:pt x="628650" y="190500"/>
                    </a:cubicBezTo>
                    <a:cubicBezTo>
                      <a:pt x="628650" y="253584"/>
                      <a:pt x="577434" y="304800"/>
                      <a:pt x="514350" y="304800"/>
                    </a:cubicBezTo>
                    <a:cubicBezTo>
                      <a:pt x="451266" y="304800"/>
                      <a:pt x="400050" y="253584"/>
                      <a:pt x="400050" y="190500"/>
                    </a:cubicBezTo>
                    <a:cubicBezTo>
                      <a:pt x="400050" y="127416"/>
                      <a:pt x="451266" y="76200"/>
                      <a:pt x="514350" y="76200"/>
                    </a:cubicBezTo>
                    <a:close/>
                    <a:moveTo>
                      <a:pt x="514350" y="361950"/>
                    </a:moveTo>
                    <a:cubicBezTo>
                      <a:pt x="609005" y="361950"/>
                      <a:pt x="685800" y="438745"/>
                      <a:pt x="685800" y="533400"/>
                    </a:cubicBezTo>
                    <a:lnTo>
                      <a:pt x="685800" y="560070"/>
                    </a:lnTo>
                    <a:cubicBezTo>
                      <a:pt x="685800" y="587454"/>
                      <a:pt x="663654" y="609600"/>
                      <a:pt x="636270" y="609600"/>
                    </a:cubicBezTo>
                    <a:lnTo>
                      <a:pt x="463867" y="609600"/>
                    </a:lnTo>
                    <a:cubicBezTo>
                      <a:pt x="471726" y="594717"/>
                      <a:pt x="476250" y="577691"/>
                      <a:pt x="476250" y="559594"/>
                    </a:cubicBezTo>
                    <a:lnTo>
                      <a:pt x="476250" y="552450"/>
                    </a:lnTo>
                    <a:cubicBezTo>
                      <a:pt x="476250" y="491133"/>
                      <a:pt x="455533" y="434697"/>
                      <a:pt x="420886" y="389692"/>
                    </a:cubicBezTo>
                    <a:cubicBezTo>
                      <a:pt x="447794" y="372189"/>
                      <a:pt x="479941" y="361950"/>
                      <a:pt x="514350" y="361950"/>
                    </a:cubicBezTo>
                    <a:close/>
                  </a:path>
                </a:pathLst>
              </a:custGeom>
              <a:solidFill>
                <a:srgbClr val="4B6294"/>
              </a:solidFill>
            </p:spPr>
          </p:sp>
          <p:sp>
            <p:nvSpPr>
              <p:cNvPr id="12" name="Text 9"/>
              <p:cNvSpPr/>
              <p:nvPr>
                <p:custDataLst>
                  <p:tags r:id="rId9"/>
                </p:custDataLst>
              </p:nvPr>
            </p:nvSpPr>
            <p:spPr>
              <a:xfrm>
                <a:off x="14020" y="6880"/>
                <a:ext cx="2200" cy="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p>
                <a:pPr algn="ctr">
                  <a:lnSpc>
                    <a:spcPct val="110000"/>
                  </a:lnSpc>
                </a:pPr>
                <a:r>
                  <a:rPr lang="en-US" sz="2400" b="1" dirty="0">
                    <a:solidFill>
                      <a:srgbClr val="333333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Noto Sans SC" panose="020B0200000000000000" pitchFamily="34" charset="-120"/>
                  </a:rPr>
                  <a:t>45°好友</a:t>
                </a:r>
                <a:endParaRPr lang="en-US" sz="1600" dirty="0"/>
              </a:p>
            </p:txBody>
          </p:sp>
          <p:sp>
            <p:nvSpPr>
              <p:cNvPr id="13" name="Text 10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440" y="7680"/>
                <a:ext cx="7360" cy="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p>
                <a:pPr algn="ctr">
                  <a:lnSpc>
                    <a:spcPct val="130000"/>
                  </a:lnSpc>
                </a:pPr>
                <a:r>
                  <a:rPr lang="en-US" sz="1800" dirty="0">
                    <a:solidFill>
                      <a:srgbClr val="333333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Noto Sans SC" panose="020B0200000000000000" pitchFamily="34" charset="-120"/>
                  </a:rPr>
                  <a:t>半匿名聊天，降低社交压力，在安全距离内建立深度连接。</a:t>
                </a:r>
                <a:endParaRPr lang="en-US" sz="18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1566545"/>
            <a:chOff x="0" y="0"/>
            <a:chExt cx="19200" cy="2467"/>
          </a:xfrm>
        </p:grpSpPr>
        <p:sp>
          <p:nvSpPr>
            <p:cNvPr id="32" name="矩形 31"/>
            <p:cNvSpPr/>
            <p:nvPr/>
          </p:nvSpPr>
          <p:spPr>
            <a:xfrm>
              <a:off x="0" y="0"/>
              <a:ext cx="19200" cy="17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03200" dist="101600" dir="2700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7" y="385"/>
              <a:ext cx="7488" cy="2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40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心屿</a:t>
              </a:r>
              <a:r>
                <a:rPr lang="en-US" altLang="zh-CN" sz="4000" b="1" dirty="0">
                  <a:solidFill>
                    <a:schemeClr val="bg1"/>
                  </a:solidFill>
                </a:rPr>
                <a:t>”——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核心</a:t>
              </a:r>
              <a:r>
                <a:rPr lang="zh-CN" altLang="en-US" sz="4000" b="1" dirty="0">
                  <a:solidFill>
                    <a:schemeClr val="bg1"/>
                  </a:solidFill>
                </a:rPr>
                <a:t>功能</a:t>
              </a:r>
              <a:endParaRPr lang="zh-CN" altLang="en-US" sz="4000" b="1" dirty="0">
                <a:solidFill>
                  <a:schemeClr val="bg1"/>
                </a:solidFill>
              </a:endParaRPr>
            </a:p>
            <a:p>
              <a:pPr algn="l"/>
              <a:endParaRPr lang="zh-CN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743585" y="1473200"/>
            <a:ext cx="5817235" cy="4826000"/>
            <a:chOff x="400" y="1600"/>
            <a:chExt cx="9161" cy="7600"/>
          </a:xfrm>
        </p:grpSpPr>
        <p:sp>
          <p:nvSpPr>
            <p:cNvPr id="2" name="Text 0"/>
            <p:cNvSpPr/>
            <p:nvPr/>
          </p:nvSpPr>
          <p:spPr>
            <a:xfrm>
              <a:off x="400" y="1600"/>
              <a:ext cx="9160" cy="72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00000"/>
                </a:lnSpc>
              </a:pPr>
              <a:r>
                <a:rPr lang="en-US" sz="3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SC" panose="020B0200000000000000" pitchFamily="34" charset="-120"/>
                </a:rPr>
                <a:t>大模型即时疏导</a:t>
              </a:r>
              <a:endParaRPr 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400" y="2640"/>
              <a:ext cx="9161" cy="9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20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基于大模型的AI对话，提供三级响应策略，确保24小时在线、零等待的专业心理支持。</a:t>
              </a:r>
              <a:endParaRPr 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5" name="Shape 2"/>
            <p:cNvSpPr/>
            <p:nvPr>
              <p:custDataLst>
                <p:tags r:id="rId2"/>
              </p:custDataLst>
            </p:nvPr>
          </p:nvSpPr>
          <p:spPr>
            <a:xfrm>
              <a:off x="400" y="4240"/>
              <a:ext cx="8560" cy="1440"/>
            </a:xfrm>
            <a:custGeom>
              <a:avLst/>
              <a:gdLst/>
              <a:ahLst/>
              <a:cxnLst/>
              <a:rect l="l" t="t" r="r" b="b"/>
              <a:pathLst>
                <a:path w="5435600" h="914400">
                  <a:moveTo>
                    <a:pt x="101599" y="0"/>
                  </a:moveTo>
                  <a:lnTo>
                    <a:pt x="5334001" y="0"/>
                  </a:lnTo>
                  <a:cubicBezTo>
                    <a:pt x="5390113" y="0"/>
                    <a:pt x="5435600" y="45487"/>
                    <a:pt x="5435600" y="101599"/>
                  </a:cubicBezTo>
                  <a:lnTo>
                    <a:pt x="5435600" y="812801"/>
                  </a:lnTo>
                  <a:cubicBezTo>
                    <a:pt x="5435600" y="868913"/>
                    <a:pt x="5390113" y="914400"/>
                    <a:pt x="5334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6" name="Shape 3"/>
            <p:cNvSpPr/>
            <p:nvPr>
              <p:custDataLst>
                <p:tags r:id="rId3"/>
              </p:custDataLst>
            </p:nvPr>
          </p:nvSpPr>
          <p:spPr>
            <a:xfrm>
              <a:off x="720" y="4592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47625" y="47625"/>
                  </a:moveTo>
                  <a:cubicBezTo>
                    <a:pt x="21357" y="47625"/>
                    <a:pt x="0" y="68982"/>
                    <a:pt x="0" y="95250"/>
                  </a:cubicBezTo>
                  <a:lnTo>
                    <a:pt x="0" y="285750"/>
                  </a:lnTo>
                  <a:cubicBezTo>
                    <a:pt x="0" y="312018"/>
                    <a:pt x="21357" y="333375"/>
                    <a:pt x="47625" y="333375"/>
                  </a:cubicBezTo>
                  <a:lnTo>
                    <a:pt x="59531" y="333375"/>
                  </a:lnTo>
                  <a:lnTo>
                    <a:pt x="59531" y="47625"/>
                  </a:lnTo>
                  <a:lnTo>
                    <a:pt x="47625" y="47625"/>
                  </a:lnTo>
                  <a:close/>
                  <a:moveTo>
                    <a:pt x="95250" y="47625"/>
                  </a:moveTo>
                  <a:lnTo>
                    <a:pt x="95250" y="333375"/>
                  </a:lnTo>
                  <a:lnTo>
                    <a:pt x="285750" y="333375"/>
                  </a:lnTo>
                  <a:lnTo>
                    <a:pt x="285750" y="47625"/>
                  </a:lnTo>
                  <a:lnTo>
                    <a:pt x="95250" y="47625"/>
                  </a:lnTo>
                  <a:close/>
                  <a:moveTo>
                    <a:pt x="333375" y="333375"/>
                  </a:moveTo>
                  <a:cubicBezTo>
                    <a:pt x="359643" y="333375"/>
                    <a:pt x="381000" y="312018"/>
                    <a:pt x="381000" y="285750"/>
                  </a:cubicBezTo>
                  <a:lnTo>
                    <a:pt x="381000" y="95250"/>
                  </a:lnTo>
                  <a:cubicBezTo>
                    <a:pt x="381000" y="68982"/>
                    <a:pt x="359643" y="47625"/>
                    <a:pt x="333375" y="47625"/>
                  </a:cubicBezTo>
                  <a:lnTo>
                    <a:pt x="321469" y="47625"/>
                  </a:lnTo>
                  <a:lnTo>
                    <a:pt x="321469" y="333375"/>
                  </a:lnTo>
                  <a:lnTo>
                    <a:pt x="333375" y="333375"/>
                  </a:lnTo>
                  <a:close/>
                  <a:moveTo>
                    <a:pt x="166688" y="136922"/>
                  </a:moveTo>
                  <a:cubicBezTo>
                    <a:pt x="166688" y="130373"/>
                    <a:pt x="172045" y="125016"/>
                    <a:pt x="178594" y="125016"/>
                  </a:cubicBezTo>
                  <a:lnTo>
                    <a:pt x="202406" y="125016"/>
                  </a:lnTo>
                  <a:cubicBezTo>
                    <a:pt x="208955" y="125016"/>
                    <a:pt x="214313" y="130373"/>
                    <a:pt x="214313" y="136922"/>
                  </a:cubicBezTo>
                  <a:lnTo>
                    <a:pt x="214313" y="166688"/>
                  </a:lnTo>
                  <a:lnTo>
                    <a:pt x="244078" y="166688"/>
                  </a:lnTo>
                  <a:cubicBezTo>
                    <a:pt x="250627" y="166688"/>
                    <a:pt x="255984" y="172045"/>
                    <a:pt x="255984" y="178594"/>
                  </a:cubicBezTo>
                  <a:lnTo>
                    <a:pt x="255984" y="202406"/>
                  </a:lnTo>
                  <a:cubicBezTo>
                    <a:pt x="255984" y="208955"/>
                    <a:pt x="250627" y="214313"/>
                    <a:pt x="244078" y="214313"/>
                  </a:cubicBezTo>
                  <a:lnTo>
                    <a:pt x="214313" y="214313"/>
                  </a:lnTo>
                  <a:lnTo>
                    <a:pt x="214313" y="244078"/>
                  </a:lnTo>
                  <a:cubicBezTo>
                    <a:pt x="214313" y="250627"/>
                    <a:pt x="208955" y="255984"/>
                    <a:pt x="202406" y="255984"/>
                  </a:cubicBezTo>
                  <a:lnTo>
                    <a:pt x="178594" y="255984"/>
                  </a:lnTo>
                  <a:cubicBezTo>
                    <a:pt x="172045" y="255984"/>
                    <a:pt x="166688" y="250627"/>
                    <a:pt x="166688" y="244078"/>
                  </a:cubicBezTo>
                  <a:lnTo>
                    <a:pt x="166688" y="214313"/>
                  </a:lnTo>
                  <a:lnTo>
                    <a:pt x="136922" y="214313"/>
                  </a:lnTo>
                  <a:cubicBezTo>
                    <a:pt x="130373" y="214313"/>
                    <a:pt x="125016" y="208955"/>
                    <a:pt x="125016" y="202406"/>
                  </a:cubicBezTo>
                  <a:lnTo>
                    <a:pt x="125016" y="178594"/>
                  </a:lnTo>
                  <a:cubicBezTo>
                    <a:pt x="125016" y="172045"/>
                    <a:pt x="130373" y="166688"/>
                    <a:pt x="136922" y="166688"/>
                  </a:cubicBezTo>
                  <a:lnTo>
                    <a:pt x="166688" y="166688"/>
                  </a:lnTo>
                  <a:lnTo>
                    <a:pt x="166688" y="136922"/>
                  </a:ln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7" name="Text 4"/>
            <p:cNvSpPr/>
            <p:nvPr>
              <p:custDataLst>
                <p:tags r:id="rId4"/>
              </p:custDataLst>
            </p:nvPr>
          </p:nvSpPr>
          <p:spPr>
            <a:xfrm>
              <a:off x="1710" y="4480"/>
              <a:ext cx="428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8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情绪急救</a:t>
              </a:r>
              <a:endParaRPr lang="en-US" sz="1600" dirty="0"/>
            </a:p>
          </p:txBody>
        </p:sp>
        <p:sp>
          <p:nvSpPr>
            <p:cNvPr id="8" name="Text 5"/>
            <p:cNvSpPr/>
            <p:nvPr>
              <p:custDataLst>
                <p:tags r:id="rId5"/>
              </p:custDataLst>
            </p:nvPr>
          </p:nvSpPr>
          <p:spPr>
            <a:xfrm>
              <a:off x="1710" y="5040"/>
              <a:ext cx="42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即时安抚，缓解急性情绪压力。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9" name="Shape 6"/>
            <p:cNvSpPr/>
            <p:nvPr>
              <p:custDataLst>
                <p:tags r:id="rId6"/>
              </p:custDataLst>
            </p:nvPr>
          </p:nvSpPr>
          <p:spPr>
            <a:xfrm>
              <a:off x="400" y="6000"/>
              <a:ext cx="8560" cy="1440"/>
            </a:xfrm>
            <a:custGeom>
              <a:avLst/>
              <a:gdLst/>
              <a:ahLst/>
              <a:cxnLst/>
              <a:rect l="l" t="t" r="r" b="b"/>
              <a:pathLst>
                <a:path w="5435600" h="914400">
                  <a:moveTo>
                    <a:pt x="101599" y="0"/>
                  </a:moveTo>
                  <a:lnTo>
                    <a:pt x="5334001" y="0"/>
                  </a:lnTo>
                  <a:cubicBezTo>
                    <a:pt x="5390113" y="0"/>
                    <a:pt x="5435600" y="45487"/>
                    <a:pt x="5435600" y="101599"/>
                  </a:cubicBezTo>
                  <a:lnTo>
                    <a:pt x="5435600" y="812801"/>
                  </a:lnTo>
                  <a:cubicBezTo>
                    <a:pt x="5435600" y="868913"/>
                    <a:pt x="5390113" y="914400"/>
                    <a:pt x="5334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10" name="Shape 7"/>
            <p:cNvSpPr/>
            <p:nvPr>
              <p:custDataLst>
                <p:tags r:id="rId7"/>
              </p:custDataLst>
            </p:nvPr>
          </p:nvSpPr>
          <p:spPr>
            <a:xfrm>
              <a:off x="720" y="64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89297" y="41672"/>
                  </a:moveTo>
                  <a:cubicBezTo>
                    <a:pt x="89297" y="18678"/>
                    <a:pt x="107975" y="0"/>
                    <a:pt x="130969" y="0"/>
                  </a:cubicBezTo>
                  <a:lnTo>
                    <a:pt x="148828" y="0"/>
                  </a:lnTo>
                  <a:cubicBezTo>
                    <a:pt x="161999" y="0"/>
                    <a:pt x="172641" y="10641"/>
                    <a:pt x="172641" y="23812"/>
                  </a:cubicBezTo>
                  <a:lnTo>
                    <a:pt x="172641" y="357188"/>
                  </a:lnTo>
                  <a:cubicBezTo>
                    <a:pt x="172641" y="370359"/>
                    <a:pt x="161999" y="381000"/>
                    <a:pt x="148828" y="381000"/>
                  </a:cubicBezTo>
                  <a:lnTo>
                    <a:pt x="125016" y="381000"/>
                  </a:lnTo>
                  <a:cubicBezTo>
                    <a:pt x="102840" y="381000"/>
                    <a:pt x="84162" y="365820"/>
                    <a:pt x="78879" y="345281"/>
                  </a:cubicBezTo>
                  <a:cubicBezTo>
                    <a:pt x="78358" y="345281"/>
                    <a:pt x="77912" y="345281"/>
                    <a:pt x="77391" y="345281"/>
                  </a:cubicBezTo>
                  <a:cubicBezTo>
                    <a:pt x="44500" y="345281"/>
                    <a:pt x="17859" y="318641"/>
                    <a:pt x="17859" y="285750"/>
                  </a:cubicBezTo>
                  <a:cubicBezTo>
                    <a:pt x="17859" y="272355"/>
                    <a:pt x="22324" y="260003"/>
                    <a:pt x="29766" y="250031"/>
                  </a:cubicBezTo>
                  <a:cubicBezTo>
                    <a:pt x="15329" y="239167"/>
                    <a:pt x="5953" y="221903"/>
                    <a:pt x="5953" y="202406"/>
                  </a:cubicBezTo>
                  <a:cubicBezTo>
                    <a:pt x="5953" y="179412"/>
                    <a:pt x="19050" y="159395"/>
                    <a:pt x="38100" y="149498"/>
                  </a:cubicBezTo>
                  <a:cubicBezTo>
                    <a:pt x="32817" y="140568"/>
                    <a:pt x="29766" y="130150"/>
                    <a:pt x="29766" y="119063"/>
                  </a:cubicBezTo>
                  <a:cubicBezTo>
                    <a:pt x="29766" y="86171"/>
                    <a:pt x="56406" y="59531"/>
                    <a:pt x="89297" y="59531"/>
                  </a:cubicBezTo>
                  <a:lnTo>
                    <a:pt x="89297" y="41672"/>
                  </a:lnTo>
                  <a:close/>
                  <a:moveTo>
                    <a:pt x="291703" y="41672"/>
                  </a:moveTo>
                  <a:lnTo>
                    <a:pt x="291703" y="59531"/>
                  </a:lnTo>
                  <a:cubicBezTo>
                    <a:pt x="324594" y="59531"/>
                    <a:pt x="351234" y="86171"/>
                    <a:pt x="351234" y="119063"/>
                  </a:cubicBezTo>
                  <a:cubicBezTo>
                    <a:pt x="351234" y="130225"/>
                    <a:pt x="348183" y="140643"/>
                    <a:pt x="342900" y="149498"/>
                  </a:cubicBezTo>
                  <a:cubicBezTo>
                    <a:pt x="362024" y="159395"/>
                    <a:pt x="375047" y="179338"/>
                    <a:pt x="375047" y="202406"/>
                  </a:cubicBezTo>
                  <a:cubicBezTo>
                    <a:pt x="375047" y="221903"/>
                    <a:pt x="365671" y="239167"/>
                    <a:pt x="351234" y="250031"/>
                  </a:cubicBezTo>
                  <a:cubicBezTo>
                    <a:pt x="358676" y="260003"/>
                    <a:pt x="363141" y="272355"/>
                    <a:pt x="363141" y="285750"/>
                  </a:cubicBezTo>
                  <a:cubicBezTo>
                    <a:pt x="363141" y="318641"/>
                    <a:pt x="336500" y="345281"/>
                    <a:pt x="303609" y="345281"/>
                  </a:cubicBezTo>
                  <a:cubicBezTo>
                    <a:pt x="303088" y="345281"/>
                    <a:pt x="302642" y="345281"/>
                    <a:pt x="302121" y="345281"/>
                  </a:cubicBezTo>
                  <a:cubicBezTo>
                    <a:pt x="296838" y="365820"/>
                    <a:pt x="278160" y="381000"/>
                    <a:pt x="255984" y="381000"/>
                  </a:cubicBezTo>
                  <a:lnTo>
                    <a:pt x="232172" y="381000"/>
                  </a:lnTo>
                  <a:cubicBezTo>
                    <a:pt x="219001" y="381000"/>
                    <a:pt x="208359" y="370359"/>
                    <a:pt x="208359" y="357188"/>
                  </a:cubicBezTo>
                  <a:lnTo>
                    <a:pt x="208359" y="23812"/>
                  </a:lnTo>
                  <a:cubicBezTo>
                    <a:pt x="208359" y="10641"/>
                    <a:pt x="219001" y="0"/>
                    <a:pt x="232172" y="0"/>
                  </a:cubicBezTo>
                  <a:lnTo>
                    <a:pt x="250031" y="0"/>
                  </a:lnTo>
                  <a:cubicBezTo>
                    <a:pt x="273025" y="0"/>
                    <a:pt x="291703" y="18678"/>
                    <a:pt x="291703" y="41672"/>
                  </a:cubicBez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1" name="Text 8"/>
            <p:cNvSpPr/>
            <p:nvPr>
              <p:custDataLst>
                <p:tags r:id="rId8"/>
              </p:custDataLst>
            </p:nvPr>
          </p:nvSpPr>
          <p:spPr>
            <a:xfrm>
              <a:off x="1710" y="6240"/>
              <a:ext cx="428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8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认知重构</a:t>
              </a:r>
              <a:endParaRPr lang="en-US" sz="1600" dirty="0"/>
            </a:p>
          </p:txBody>
        </p:sp>
        <p:sp>
          <p:nvSpPr>
            <p:cNvPr id="12" name="Text 9"/>
            <p:cNvSpPr/>
            <p:nvPr>
              <p:custDataLst>
                <p:tags r:id="rId9"/>
              </p:custDataLst>
            </p:nvPr>
          </p:nvSpPr>
          <p:spPr>
            <a:xfrm>
              <a:off x="1710" y="6800"/>
              <a:ext cx="42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引导用户调整不合理认知模式。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13" name="Shape 10"/>
            <p:cNvSpPr/>
            <p:nvPr>
              <p:custDataLst>
                <p:tags r:id="rId10"/>
              </p:custDataLst>
            </p:nvPr>
          </p:nvSpPr>
          <p:spPr>
            <a:xfrm>
              <a:off x="400" y="7760"/>
              <a:ext cx="8560" cy="1440"/>
            </a:xfrm>
            <a:custGeom>
              <a:avLst/>
              <a:gdLst/>
              <a:ahLst/>
              <a:cxnLst/>
              <a:rect l="l" t="t" r="r" b="b"/>
              <a:pathLst>
                <a:path w="5435600" h="914400">
                  <a:moveTo>
                    <a:pt x="101599" y="0"/>
                  </a:moveTo>
                  <a:lnTo>
                    <a:pt x="5334001" y="0"/>
                  </a:lnTo>
                  <a:cubicBezTo>
                    <a:pt x="5390113" y="0"/>
                    <a:pt x="5435600" y="45487"/>
                    <a:pt x="5435600" y="101599"/>
                  </a:cubicBezTo>
                  <a:lnTo>
                    <a:pt x="5435600" y="812801"/>
                  </a:lnTo>
                  <a:cubicBezTo>
                    <a:pt x="5435600" y="868913"/>
                    <a:pt x="5390113" y="914400"/>
                    <a:pt x="5334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58DA1">
                <a:alpha val="29000"/>
              </a:srgbClr>
            </a:solidFill>
          </p:spPr>
        </p:sp>
        <p:sp>
          <p:nvSpPr>
            <p:cNvPr id="14" name="Shape 11"/>
            <p:cNvSpPr/>
            <p:nvPr>
              <p:custDataLst>
                <p:tags r:id="rId11"/>
              </p:custDataLst>
            </p:nvPr>
          </p:nvSpPr>
          <p:spPr>
            <a:xfrm>
              <a:off x="757" y="8112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333375" h="381000">
                  <a:moveTo>
                    <a:pt x="71438" y="381000"/>
                  </a:moveTo>
                  <a:lnTo>
                    <a:pt x="309563" y="381000"/>
                  </a:lnTo>
                  <a:cubicBezTo>
                    <a:pt x="322734" y="381000"/>
                    <a:pt x="333375" y="370359"/>
                    <a:pt x="333375" y="357188"/>
                  </a:cubicBezTo>
                  <a:cubicBezTo>
                    <a:pt x="333375" y="344016"/>
                    <a:pt x="322734" y="333375"/>
                    <a:pt x="309563" y="333375"/>
                  </a:cubicBezTo>
                  <a:lnTo>
                    <a:pt x="309563" y="283741"/>
                  </a:lnTo>
                  <a:cubicBezTo>
                    <a:pt x="323404" y="278829"/>
                    <a:pt x="333375" y="265584"/>
                    <a:pt x="333375" y="250031"/>
                  </a:cubicBezTo>
                  <a:lnTo>
                    <a:pt x="333375" y="35719"/>
                  </a:lnTo>
                  <a:cubicBezTo>
                    <a:pt x="333375" y="15999"/>
                    <a:pt x="317376" y="0"/>
                    <a:pt x="297656" y="0"/>
                  </a:cubicBezTo>
                  <a:lnTo>
                    <a:pt x="71438" y="0"/>
                  </a:lnTo>
                  <a:cubicBezTo>
                    <a:pt x="31998" y="0"/>
                    <a:pt x="0" y="31998"/>
                    <a:pt x="0" y="71438"/>
                  </a:cubicBezTo>
                  <a:lnTo>
                    <a:pt x="0" y="309563"/>
                  </a:lnTo>
                  <a:cubicBezTo>
                    <a:pt x="0" y="349002"/>
                    <a:pt x="31998" y="381000"/>
                    <a:pt x="71438" y="381000"/>
                  </a:cubicBezTo>
                  <a:close/>
                  <a:moveTo>
                    <a:pt x="47625" y="309563"/>
                  </a:moveTo>
                  <a:cubicBezTo>
                    <a:pt x="47625" y="296391"/>
                    <a:pt x="58266" y="285750"/>
                    <a:pt x="71438" y="285750"/>
                  </a:cubicBezTo>
                  <a:lnTo>
                    <a:pt x="261938" y="285750"/>
                  </a:lnTo>
                  <a:lnTo>
                    <a:pt x="261938" y="333375"/>
                  </a:lnTo>
                  <a:lnTo>
                    <a:pt x="71438" y="333375"/>
                  </a:lnTo>
                  <a:cubicBezTo>
                    <a:pt x="58266" y="333375"/>
                    <a:pt x="47625" y="322734"/>
                    <a:pt x="47625" y="309563"/>
                  </a:cubicBezTo>
                  <a:close/>
                  <a:moveTo>
                    <a:pt x="142875" y="89297"/>
                  </a:moveTo>
                  <a:cubicBezTo>
                    <a:pt x="142875" y="82748"/>
                    <a:pt x="148233" y="77391"/>
                    <a:pt x="154781" y="77391"/>
                  </a:cubicBezTo>
                  <a:lnTo>
                    <a:pt x="178594" y="77391"/>
                  </a:lnTo>
                  <a:cubicBezTo>
                    <a:pt x="185142" y="77391"/>
                    <a:pt x="190500" y="82748"/>
                    <a:pt x="190500" y="89297"/>
                  </a:cubicBezTo>
                  <a:lnTo>
                    <a:pt x="190500" y="119063"/>
                  </a:lnTo>
                  <a:lnTo>
                    <a:pt x="220266" y="119063"/>
                  </a:lnTo>
                  <a:cubicBezTo>
                    <a:pt x="226814" y="119063"/>
                    <a:pt x="232172" y="124420"/>
                    <a:pt x="232172" y="130969"/>
                  </a:cubicBezTo>
                  <a:lnTo>
                    <a:pt x="232172" y="154781"/>
                  </a:lnTo>
                  <a:cubicBezTo>
                    <a:pt x="232172" y="161330"/>
                    <a:pt x="226814" y="166688"/>
                    <a:pt x="220266" y="166688"/>
                  </a:cubicBezTo>
                  <a:lnTo>
                    <a:pt x="190500" y="166688"/>
                  </a:lnTo>
                  <a:lnTo>
                    <a:pt x="190500" y="196453"/>
                  </a:lnTo>
                  <a:cubicBezTo>
                    <a:pt x="190500" y="203002"/>
                    <a:pt x="185142" y="208359"/>
                    <a:pt x="178594" y="208359"/>
                  </a:cubicBezTo>
                  <a:lnTo>
                    <a:pt x="154781" y="208359"/>
                  </a:lnTo>
                  <a:cubicBezTo>
                    <a:pt x="148233" y="208359"/>
                    <a:pt x="142875" y="203002"/>
                    <a:pt x="142875" y="196453"/>
                  </a:cubicBezTo>
                  <a:lnTo>
                    <a:pt x="142875" y="166688"/>
                  </a:lnTo>
                  <a:lnTo>
                    <a:pt x="113109" y="166688"/>
                  </a:lnTo>
                  <a:cubicBezTo>
                    <a:pt x="106561" y="166688"/>
                    <a:pt x="101203" y="161330"/>
                    <a:pt x="101203" y="154781"/>
                  </a:cubicBezTo>
                  <a:lnTo>
                    <a:pt x="101203" y="130969"/>
                  </a:lnTo>
                  <a:cubicBezTo>
                    <a:pt x="101203" y="124420"/>
                    <a:pt x="106561" y="119063"/>
                    <a:pt x="113109" y="119063"/>
                  </a:cubicBezTo>
                  <a:lnTo>
                    <a:pt x="142875" y="119063"/>
                  </a:lnTo>
                  <a:lnTo>
                    <a:pt x="142875" y="89297"/>
                  </a:lnTo>
                  <a:close/>
                </a:path>
              </a:pathLst>
            </a:custGeom>
            <a:solidFill>
              <a:srgbClr val="4B6294"/>
            </a:solidFill>
          </p:spPr>
        </p:sp>
        <p:sp>
          <p:nvSpPr>
            <p:cNvPr id="15" name="Text 12"/>
            <p:cNvSpPr/>
            <p:nvPr>
              <p:custDataLst>
                <p:tags r:id="rId12"/>
              </p:custDataLst>
            </p:nvPr>
          </p:nvSpPr>
          <p:spPr>
            <a:xfrm>
              <a:off x="1710" y="8000"/>
              <a:ext cx="4560" cy="56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30000"/>
                </a:lnSpc>
              </a:pPr>
              <a:r>
                <a:rPr lang="en-US" sz="18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资源推荐</a:t>
              </a:r>
              <a:endParaRPr lang="en-US" sz="1600" dirty="0"/>
            </a:p>
          </p:txBody>
        </p:sp>
        <p:sp>
          <p:nvSpPr>
            <p:cNvPr id="16" name="Text 13"/>
            <p:cNvSpPr/>
            <p:nvPr>
              <p:custDataLst>
                <p:tags r:id="rId13"/>
              </p:custDataLst>
            </p:nvPr>
          </p:nvSpPr>
          <p:spPr>
            <a:xfrm>
              <a:off x="1710" y="8560"/>
              <a:ext cx="448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精准推送专业文章、练习或机构。</a:t>
              </a:r>
              <a:endPara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10000000149011612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6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10000000149011612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6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4_3*l_h_f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根据你的需要可酌情增减文字，以便观者准确地理解您传达的思想"/>
  <p:tag name="KSO_WM_UNIT_USESOURCEFORMAT_APPLY" val="1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4_3*l_h_a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105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89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0924_3*l_h_x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7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7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4_3*l_h_f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，文字是您思想的提炼"/>
  <p:tag name="KSO_WM_UNIT_USESOURCEFORMAT_APPLY" val="1"/>
</p:tagLst>
</file>

<file path=ppt/tags/tag11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4_3*l_h_a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111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96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0924_3*l_h_x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12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3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4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5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6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7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8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19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20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1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2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3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4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5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6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7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8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29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30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1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2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3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4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5.xml><?xml version="1.0" encoding="utf-8"?>
<p:tagLst xmlns:p="http://schemas.openxmlformats.org/presentationml/2006/main">
  <p:tag name="KSO_WM_DIAGRAM_VIRTUALLY_FRAME" val="{&quot;height&quot;:320,&quot;left&quot;:20,&quot;top&quot;:200,&quot;width&quot;:920}"/>
</p:tagLst>
</file>

<file path=ppt/tags/tag136.xml><?xml version="1.0" encoding="utf-8"?>
<p:tagLst xmlns:p="http://schemas.openxmlformats.org/presentationml/2006/main">
  <p:tag name="TABLE_ENDDRAG_ORIGIN_RECT" val="608*412"/>
  <p:tag name="TABLE_ENDDRAG_RECT" val="159*106*608*412"/>
</p:tagLst>
</file>

<file path=ppt/tags/tag137.xml><?xml version="1.0" encoding="utf-8"?>
<p:tagLst xmlns:p="http://schemas.openxmlformats.org/presentationml/2006/main">
  <p:tag name="ISPRING_RESOURCE_PATHS_HASH_PRESENTER" val="1cfe325ac88af4cb1e315171a86c19382325f4f"/>
  <p:tag name="resource_record_key" val="{&quot;29&quot;:[50053246,50053344],&quot;70&quot;:[3314050,3312207]}"/>
</p:tagLst>
</file>

<file path=ppt/tags/tag14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5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16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17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18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19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1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2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3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4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5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6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7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8.xml><?xml version="1.0" encoding="utf-8"?>
<p:tagLst xmlns:p="http://schemas.openxmlformats.org/presentationml/2006/main">
  <p:tag name="KSO_WM_DIAGRAM_VIRTUALLY_FRAME" val="{&quot;height&quot;:311.5,&quot;left&quot;:44.3,&quot;top&quot;:160,&quot;width&quot;:871}"/>
</p:tagLst>
</file>

<file path=ppt/tags/tag29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1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2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3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4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5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6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7.xml><?xml version="1.0" encoding="utf-8"?>
<p:tagLst xmlns:p="http://schemas.openxmlformats.org/presentationml/2006/main">
  <p:tag name="KSO_WM_DIAGRAM_VIRTUALLY_FRAME" val="{&quot;height&quot;:468,&quot;left&quot;:37.2,&quot;top&quot;:82.4,&quot;width&quot;:904}"/>
</p:tagLst>
</file>

<file path=ppt/tags/tag38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39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40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1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2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3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4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5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6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7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8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49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5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50.xml><?xml version="1.0" encoding="utf-8"?>
<p:tagLst xmlns:p="http://schemas.openxmlformats.org/presentationml/2006/main">
  <p:tag name="KSO_WM_DIAGRAM_VIRTUALLY_FRAME" val="{&quot;height&quot;:300.8,&quot;left&quot;:23.5,&quot;top&quot;:149.35,&quot;width&quot;:931.05}"/>
</p:tagLst>
</file>

<file path=ppt/tags/tag51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2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3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4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5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6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7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8.xml><?xml version="1.0" encoding="utf-8"?>
<p:tagLst xmlns:p="http://schemas.openxmlformats.org/presentationml/2006/main">
  <p:tag name="KSO_WM_DIAGRAM_VIRTUALLY_FRAME" val="{&quot;height&quot;:152.25,&quot;left&quot;:103.85,&quot;top&quot;:287.05,&quot;width&quot;:442}"/>
</p:tagLst>
</file>

<file path=ppt/tags/tag59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60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1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2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3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4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5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6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7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8.xml><?xml version="1.0" encoding="utf-8"?>
<p:tagLst xmlns:p="http://schemas.openxmlformats.org/presentationml/2006/main">
  <p:tag name="KSO_WM_DIAGRAM_VIRTUALLY_FRAME" val="{&quot;height&quot;:268,&quot;left&quot;:11,&quot;top&quot;:164,&quot;width&quot;:938}"/>
</p:tagLst>
</file>

<file path=ppt/tags/tag69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70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1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2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3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4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5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6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7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8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79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8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80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81.xml><?xml version="1.0" encoding="utf-8"?>
<p:tagLst xmlns:p="http://schemas.openxmlformats.org/presentationml/2006/main">
  <p:tag name="KSO_WM_DIAGRAM_VIRTUALLY_FRAME" val="{&quot;height&quot;:380,&quot;left&quot;:58.55,&quot;top&quot;:116,&quot;width&quot;:458.05}"/>
</p:tagLst>
</file>

<file path=ppt/tags/tag82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3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4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5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6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7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8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89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9.xml><?xml version="1.0" encoding="utf-8"?>
<p:tagLst xmlns:p="http://schemas.openxmlformats.org/presentationml/2006/main">
  <p:tag name="KSO_WM_DIAGRAM_VIRTUALLY_FRAME" val="{&quot;height&quot;:368.1399212598425,&quot;left&quot;:469.5018897637795,&quot;top&quot;:83.4427559055118,&quot;width&quot;:410.99803149606294}"/>
</p:tagLst>
</file>

<file path=ppt/tags/tag90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91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92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93.xml><?xml version="1.0" encoding="utf-8"?>
<p:tagLst xmlns:p="http://schemas.openxmlformats.org/presentationml/2006/main">
  <p:tag name="KSO_WM_DIAGRAM_VIRTUALLY_FRAME" val="{&quot;height&quot;:224,&quot;left&quot;:332,&quot;top&quot;:244,&quot;width&quot;:608}"/>
</p:tagLst>
</file>

<file path=ppt/tags/tag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1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1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1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4_3*l_h_f*1_1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，文字是您思想的提炼"/>
  <p:tag name="KSO_WM_UNIT_USESOURCEFORMAT_APPLY" val="1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4_3*l_h_a*1_1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1"/>
</p:tagLst>
</file>

<file path=ppt/tags/tag99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VALUE" val="96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0924_3*l_h_x*1_1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8.67102362204724,&quot;left&quot;:138.32496062992124,&quot;top&quot;:220.94125984251968,&quot;width&quot;:813.399370078740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111111"/>
      </a:dk1>
      <a:lt1>
        <a:srgbClr val="FFFFFF"/>
      </a:lt1>
      <a:dk2>
        <a:srgbClr val="7F7F7F"/>
      </a:dk2>
      <a:lt2>
        <a:srgbClr val="D8D8D8"/>
      </a:lt2>
      <a:accent1>
        <a:srgbClr val="455273"/>
      </a:accent1>
      <a:accent2>
        <a:srgbClr val="E7C17D"/>
      </a:accent2>
      <a:accent3>
        <a:srgbClr val="5DABA8"/>
      </a:accent3>
      <a:accent4>
        <a:srgbClr val="F64329"/>
      </a:accent4>
      <a:accent5>
        <a:srgbClr val="ABCE2C"/>
      </a:accent5>
      <a:accent6>
        <a:srgbClr val="DFD508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111111"/>
    </a:dk1>
    <a:lt1>
      <a:srgbClr val="FFFFFF"/>
    </a:lt1>
    <a:dk2>
      <a:srgbClr val="7F7F7F"/>
    </a:dk2>
    <a:lt2>
      <a:srgbClr val="D8D8D8"/>
    </a:lt2>
    <a:accent1>
      <a:srgbClr val="455273"/>
    </a:accent1>
    <a:accent2>
      <a:srgbClr val="E7C17D"/>
    </a:accent2>
    <a:accent3>
      <a:srgbClr val="5DABA8"/>
    </a:accent3>
    <a:accent4>
      <a:srgbClr val="F64329"/>
    </a:accent4>
    <a:accent5>
      <a:srgbClr val="ABCE2C"/>
    </a:accent5>
    <a:accent6>
      <a:srgbClr val="DFD508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2104</Words>
  <Application>WPS 演示</Application>
  <PresentationFormat>宽屏</PresentationFormat>
  <Paragraphs>366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Calibri</vt:lpstr>
      <vt:lpstr>Impact</vt:lpstr>
      <vt:lpstr>Noto Sans SC</vt:lpstr>
      <vt:lpstr>Noto Sans SC</vt:lpstr>
      <vt:lpstr>Arial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
</dc:description>
  <cp:lastModifiedBy>π_π</cp:lastModifiedBy>
  <cp:revision>2401</cp:revision>
  <dcterms:created xsi:type="dcterms:W3CDTF">2014-10-29T09:18:00Z</dcterms:created>
  <dcterms:modified xsi:type="dcterms:W3CDTF">2025-11-12T08:44:25Z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07489B4735B049A39A65F0886060AECA_13</vt:lpwstr>
  </property>
  <property fmtid="{D5CDD505-2E9C-101B-9397-08002B2CF9AE}" pid="3" name="KSOProductBuildVer">
    <vt:lpwstr>2052-12.1.0.23542</vt:lpwstr>
  </property>
</Properties>
</file>